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3" r:id="rId2"/>
  </p:sldMasterIdLst>
  <p:notesMasterIdLst>
    <p:notesMasterId r:id="rId24"/>
  </p:notesMasterIdLst>
  <p:sldIdLst>
    <p:sldId id="279" r:id="rId3"/>
    <p:sldId id="292" r:id="rId4"/>
    <p:sldId id="288" r:id="rId5"/>
    <p:sldId id="289" r:id="rId6"/>
    <p:sldId id="260" r:id="rId7"/>
    <p:sldId id="293" r:id="rId8"/>
    <p:sldId id="295" r:id="rId9"/>
    <p:sldId id="296" r:id="rId10"/>
    <p:sldId id="297" r:id="rId11"/>
    <p:sldId id="261" r:id="rId12"/>
    <p:sldId id="298" r:id="rId13"/>
    <p:sldId id="299" r:id="rId14"/>
    <p:sldId id="300" r:id="rId15"/>
    <p:sldId id="286" r:id="rId16"/>
    <p:sldId id="282" r:id="rId17"/>
    <p:sldId id="283" r:id="rId18"/>
    <p:sldId id="284" r:id="rId19"/>
    <p:sldId id="285" r:id="rId20"/>
    <p:sldId id="264" r:id="rId21"/>
    <p:sldId id="290" r:id="rId22"/>
    <p:sldId id="291" r:id="rId23"/>
  </p:sldIdLst>
  <p:sldSz cx="9144000" cy="5143500" type="screen16x9"/>
  <p:notesSz cx="6858000" cy="9144000"/>
  <p:embeddedFontLst>
    <p:embeddedFont>
      <p:font typeface="Average" panose="020B0604020202020204" charset="0"/>
      <p:regular r:id="rId25"/>
    </p:embeddedFont>
    <p:embeddedFont>
      <p:font typeface="맑은 고딕" panose="020B0503020000020004" pitchFamily="50" charset="-127"/>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84"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72533015"/>
      </p:ext>
    </p:extLst>
  </p:cSld>
  <p:clrMap bg1="lt1" tx1="dk1" bg2="dk2" tx2="lt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785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046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74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538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841772"/>
            <a:ext cx="6858000" cy="1790700"/>
          </a:xfrm>
        </p:spPr>
        <p:txBody>
          <a:bodyPr anchor="b"/>
          <a:lstStyle>
            <a:lvl1pPr algn="ctr">
              <a:defRPr sz="45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14748071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6385937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273844"/>
            <a:ext cx="1971675" cy="4358879"/>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28650" y="273844"/>
            <a:ext cx="5800725" cy="4358879"/>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2812174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4710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lvl1pPr>
              <a:defRPr sz="2700"/>
            </a:lvl1pPr>
          </a:lstStyle>
          <a:p>
            <a:r>
              <a:rPr lang="ko-KR" altLang="en-US" dirty="0" smtClean="0"/>
              <a:t>마스터 제목 스타일 편집</a:t>
            </a:r>
            <a:endParaRPr lang="ko-KR" altLang="en-US" dirty="0"/>
          </a:p>
        </p:txBody>
      </p:sp>
      <p:sp>
        <p:nvSpPr>
          <p:cNvPr id="3" name="내용 개체 틀 2"/>
          <p:cNvSpPr>
            <a:spLocks noGrp="1"/>
          </p:cNvSpPr>
          <p:nvPr>
            <p:ph idx="1"/>
          </p:nvPr>
        </p:nvSpPr>
        <p:spPr/>
        <p:txBody>
          <a:bodyPr/>
          <a:lstStyle>
            <a:lvl1pPr>
              <a:defRPr sz="1500"/>
            </a:lvl1pPr>
            <a:lvl2pPr>
              <a:defRPr sz="1500"/>
            </a:lvl2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A0ACF7C8-F396-4D52-9FA9-55814D31D027}" type="datetimeFigureOut">
              <a:rPr lang="ko-KR" altLang="en-US">
                <a:solidFill>
                  <a:prstClr val="black">
                    <a:tint val="75000"/>
                  </a:prstClr>
                </a:solidFill>
              </a:rPr>
              <a:pPr/>
              <a:t>2017-03-07</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E89153D6-FB82-494C-878C-52870B7EE484}" type="slidenum">
              <a:rPr lang="ko-KR" altLang="en-US">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9341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1pPr>
              <a:defRPr sz="1800"/>
            </a:lvl1pPr>
            <a:lvl3pPr>
              <a:defRPr sz="1800"/>
            </a:lvl3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27549969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282304"/>
            <a:ext cx="7886700" cy="2139553"/>
          </a:xfrm>
        </p:spPr>
        <p:txBody>
          <a:bodyPr anchor="b"/>
          <a:lstStyle>
            <a:lvl1pPr>
              <a:defRPr sz="45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12651968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28650" y="1369219"/>
            <a:ext cx="3886200" cy="3263504"/>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29150" y="1369219"/>
            <a:ext cx="3886200" cy="3263504"/>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9339045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1" y="273844"/>
            <a:ext cx="7886700" cy="994172"/>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29842" y="1878806"/>
            <a:ext cx="3868340"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29150" y="1878806"/>
            <a:ext cx="3887391"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3673971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36042620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40945415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1" y="342900"/>
            <a:ext cx="2949178" cy="1200150"/>
          </a:xfrm>
        </p:spPr>
        <p:txBody>
          <a:bodyPr anchor="b"/>
          <a:lstStyle>
            <a:lvl1pPr>
              <a:defRPr sz="24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35830034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1" y="342900"/>
            <a:ext cx="2949178" cy="1200150"/>
          </a:xfrm>
        </p:spPr>
        <p:txBody>
          <a:bodyPr anchor="b"/>
          <a:lstStyle>
            <a:lvl1pPr>
              <a:defRPr sz="24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C7E6E123-95BF-4CE6-B115-ADCF24CBFADF}" type="datetimeFigureOut">
              <a:rPr lang="ko-KR" altLang="en-US" smtClean="0"/>
              <a:t>2017-03-07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12503381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E6E123-95BF-4CE6-B115-ADCF24CBFADF}" type="datetimeFigureOut">
              <a:rPr lang="ko-KR" altLang="en-US" smtClean="0"/>
              <a:t>2017-03-07</a:t>
            </a:fld>
            <a:endParaRPr lang="ko-KR" altLang="en-US"/>
          </a:p>
        </p:txBody>
      </p:sp>
      <p:sp>
        <p:nvSpPr>
          <p:cNvPr id="5" name="바닥글 개체 틀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extLst>
      <p:ext uri="{BB962C8B-B14F-4D97-AF65-F5344CB8AC3E}">
        <p14:creationId xmlns:p14="http://schemas.microsoft.com/office/powerpoint/2010/main" val="2394677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latinLnBrk="1"/>
            <a:fld id="{A0ACF7C8-F396-4D52-9FA9-55814D31D027}" type="datetimeFigureOut">
              <a:rPr lang="ko-KR" altLang="en-US" kern="1200" smtClean="0">
                <a:solidFill>
                  <a:prstClr val="black">
                    <a:tint val="75000"/>
                  </a:prstClr>
                </a:solidFill>
                <a:latin typeface="맑은 고딕" panose="020F0502020204030204"/>
                <a:ea typeface="맑은 고딕" panose="020B0503020000020004" pitchFamily="50" charset="-127"/>
                <a:cs typeface="+mn-cs"/>
              </a:rPr>
              <a:pPr latinLnBrk="1"/>
              <a:t>2017-03-07</a:t>
            </a:fld>
            <a:endParaRPr lang="ko-KR" altLang="en-US" kern="1200" smtClean="0">
              <a:solidFill>
                <a:prstClr val="black">
                  <a:tint val="75000"/>
                </a:prstClr>
              </a:solidFill>
              <a:latin typeface="맑은 고딕" panose="020F0502020204030204"/>
              <a:ea typeface="맑은 고딕" panose="020B0503020000020004" pitchFamily="50" charset="-127"/>
              <a:cs typeface="+mn-cs"/>
            </a:endParaRPr>
          </a:p>
        </p:txBody>
      </p:sp>
      <p:sp>
        <p:nvSpPr>
          <p:cNvPr id="5" name="바닥글 개체 틀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latinLnBrk="1"/>
            <a:endParaRPr lang="ko-KR" altLang="en-US" kern="1200" smtClean="0">
              <a:solidFill>
                <a:prstClr val="black">
                  <a:tint val="75000"/>
                </a:prstClr>
              </a:solidFill>
              <a:latin typeface="맑은 고딕" panose="020F0502020204030204"/>
              <a:ea typeface="맑은 고딕" panose="020B0503020000020004" pitchFamily="50" charset="-127"/>
              <a:cs typeface="+mn-cs"/>
            </a:endParaRPr>
          </a:p>
        </p:txBody>
      </p:sp>
      <p:sp>
        <p:nvSpPr>
          <p:cNvPr id="6" name="슬라이드 번호 개체 틀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atinLnBrk="1"/>
            <a:fld id="{E89153D6-FB82-494C-878C-52870B7EE484}" type="slidenum">
              <a:rPr lang="ko-KR" altLang="en-US" kern="1200" smtClean="0">
                <a:solidFill>
                  <a:prstClr val="black">
                    <a:tint val="75000"/>
                  </a:prstClr>
                </a:solidFill>
                <a:latin typeface="맑은 고딕" panose="020F0502020204030204"/>
                <a:ea typeface="맑은 고딕" panose="020B0503020000020004" pitchFamily="50" charset="-127"/>
                <a:cs typeface="+mn-cs"/>
              </a:rPr>
              <a:pPr latinLnBrk="1"/>
              <a:t>‹#›</a:t>
            </a:fld>
            <a:endParaRPr lang="ko-KR" altLang="en-US" kern="1200" smtClean="0">
              <a:solidFill>
                <a:prstClr val="black">
                  <a:tint val="75000"/>
                </a:prstClr>
              </a:solidFill>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54044081"/>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veloper.android.com/develop/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lstStyle/>
          <a:p>
            <a:r>
              <a:rPr lang="ko-KR" altLang="en-US" dirty="0" err="1" smtClean="0"/>
              <a:t>앱</a:t>
            </a:r>
            <a:r>
              <a:rPr lang="ko-KR" altLang="en-US" dirty="0" smtClean="0"/>
              <a:t>  프로그래밍</a:t>
            </a:r>
            <a:endParaRPr lang="ko-KR" altLang="en-US" dirty="0"/>
          </a:p>
        </p:txBody>
      </p:sp>
    </p:spTree>
    <p:extLst>
      <p:ext uri="{BB962C8B-B14F-4D97-AF65-F5344CB8AC3E}">
        <p14:creationId xmlns:p14="http://schemas.microsoft.com/office/powerpoint/2010/main" val="9858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Shape 91"/>
          <p:cNvPicPr preferRelativeResize="0"/>
          <p:nvPr/>
        </p:nvPicPr>
        <p:blipFill rotWithShape="1">
          <a:blip r:embed="rId3">
            <a:alphaModFix/>
          </a:blip>
          <a:srcRect t="4242"/>
          <a:stretch/>
        </p:blipFill>
        <p:spPr>
          <a:xfrm>
            <a:off x="2104609" y="2844844"/>
            <a:ext cx="1391719" cy="1974908"/>
          </a:xfrm>
          <a:prstGeom prst="rect">
            <a:avLst/>
          </a:prstGeom>
          <a:noFill/>
          <a:ln w="9525" cap="flat" cmpd="sng">
            <a:solidFill>
              <a:srgbClr val="999999"/>
            </a:solidFill>
            <a:prstDash val="solid"/>
            <a:round/>
            <a:headEnd type="none" w="med" len="med"/>
            <a:tailEnd type="none" w="med" len="med"/>
          </a:ln>
        </p:spPr>
      </p:pic>
      <p:pic>
        <p:nvPicPr>
          <p:cNvPr id="92" name="Shape 92"/>
          <p:cNvPicPr preferRelativeResize="0"/>
          <p:nvPr/>
        </p:nvPicPr>
        <p:blipFill rotWithShape="1">
          <a:blip r:embed="rId4">
            <a:alphaModFix/>
          </a:blip>
          <a:srcRect t="4232"/>
          <a:stretch/>
        </p:blipFill>
        <p:spPr>
          <a:xfrm>
            <a:off x="7070171" y="826801"/>
            <a:ext cx="1341204" cy="1903446"/>
          </a:xfrm>
          <a:prstGeom prst="rect">
            <a:avLst/>
          </a:prstGeom>
          <a:noFill/>
          <a:ln w="9525" cap="flat" cmpd="sng">
            <a:solidFill>
              <a:srgbClr val="666666"/>
            </a:solidFill>
            <a:prstDash val="solid"/>
            <a:round/>
            <a:headEnd type="none" w="med" len="med"/>
            <a:tailEnd type="none" w="med" len="med"/>
          </a:ln>
        </p:spPr>
      </p:pic>
      <p:pic>
        <p:nvPicPr>
          <p:cNvPr id="93" name="Shape 93"/>
          <p:cNvPicPr preferRelativeResize="0"/>
          <p:nvPr/>
        </p:nvPicPr>
        <p:blipFill rotWithShape="1">
          <a:blip r:embed="rId5">
            <a:alphaModFix/>
          </a:blip>
          <a:srcRect t="4168"/>
          <a:stretch/>
        </p:blipFill>
        <p:spPr>
          <a:xfrm>
            <a:off x="5635832" y="826801"/>
            <a:ext cx="1303152" cy="1927648"/>
          </a:xfrm>
          <a:prstGeom prst="rect">
            <a:avLst/>
          </a:prstGeom>
          <a:noFill/>
          <a:ln w="9525" cap="flat" cmpd="sng">
            <a:solidFill>
              <a:srgbClr val="666666"/>
            </a:solidFill>
            <a:prstDash val="solid"/>
            <a:round/>
            <a:headEnd type="none" w="med" len="med"/>
            <a:tailEnd type="none" w="med" len="med"/>
          </a:ln>
        </p:spPr>
      </p:pic>
      <p:pic>
        <p:nvPicPr>
          <p:cNvPr id="94" name="Shape 94"/>
          <p:cNvPicPr preferRelativeResize="0"/>
          <p:nvPr/>
        </p:nvPicPr>
        <p:blipFill rotWithShape="1">
          <a:blip r:embed="rId6">
            <a:alphaModFix/>
          </a:blip>
          <a:srcRect t="4242"/>
          <a:stretch/>
        </p:blipFill>
        <p:spPr>
          <a:xfrm>
            <a:off x="1281874" y="826801"/>
            <a:ext cx="1303152" cy="1903235"/>
          </a:xfrm>
          <a:prstGeom prst="rect">
            <a:avLst/>
          </a:prstGeom>
          <a:noFill/>
          <a:ln w="9525" cap="flat" cmpd="sng">
            <a:solidFill>
              <a:srgbClr val="666666"/>
            </a:solidFill>
            <a:prstDash val="solid"/>
            <a:round/>
            <a:headEnd type="none" w="med" len="med"/>
            <a:tailEnd type="none" w="med" len="med"/>
          </a:ln>
        </p:spPr>
      </p:pic>
      <p:pic>
        <p:nvPicPr>
          <p:cNvPr id="95" name="Shape 95"/>
          <p:cNvPicPr preferRelativeResize="0"/>
          <p:nvPr/>
        </p:nvPicPr>
        <p:blipFill rotWithShape="1">
          <a:blip r:embed="rId7">
            <a:alphaModFix/>
          </a:blip>
          <a:srcRect t="4242"/>
          <a:stretch/>
        </p:blipFill>
        <p:spPr>
          <a:xfrm>
            <a:off x="2791015" y="826801"/>
            <a:ext cx="1341213" cy="1903235"/>
          </a:xfrm>
          <a:prstGeom prst="rect">
            <a:avLst/>
          </a:prstGeom>
          <a:noFill/>
          <a:ln w="9525" cap="flat" cmpd="sng">
            <a:solidFill>
              <a:srgbClr val="666666"/>
            </a:solidFill>
            <a:prstDash val="solid"/>
            <a:round/>
            <a:headEnd type="none" w="med" len="med"/>
            <a:tailEnd type="none" w="med" len="med"/>
          </a:ln>
        </p:spPr>
      </p:pic>
      <p:pic>
        <p:nvPicPr>
          <p:cNvPr id="96" name="Shape 96"/>
          <p:cNvPicPr preferRelativeResize="0"/>
          <p:nvPr/>
        </p:nvPicPr>
        <p:blipFill rotWithShape="1">
          <a:blip r:embed="rId8">
            <a:alphaModFix/>
          </a:blip>
          <a:srcRect t="5383"/>
          <a:stretch/>
        </p:blipFill>
        <p:spPr>
          <a:xfrm>
            <a:off x="4201494" y="826801"/>
            <a:ext cx="1303152" cy="1903235"/>
          </a:xfrm>
          <a:prstGeom prst="rect">
            <a:avLst/>
          </a:prstGeom>
          <a:noFill/>
          <a:ln w="9525" cap="flat" cmpd="sng">
            <a:solidFill>
              <a:srgbClr val="666666"/>
            </a:solidFill>
            <a:prstDash val="solid"/>
            <a:round/>
            <a:headEnd type="none" w="med" len="med"/>
            <a:tailEnd type="none" w="med" len="med"/>
          </a:ln>
        </p:spPr>
      </p:pic>
      <p:pic>
        <p:nvPicPr>
          <p:cNvPr id="97" name="Shape 97"/>
          <p:cNvPicPr preferRelativeResize="0"/>
          <p:nvPr/>
        </p:nvPicPr>
        <p:blipFill rotWithShape="1">
          <a:blip r:embed="rId9">
            <a:alphaModFix/>
          </a:blip>
          <a:srcRect t="4270" b="11162"/>
          <a:stretch/>
        </p:blipFill>
        <p:spPr>
          <a:xfrm>
            <a:off x="3841122" y="2843434"/>
            <a:ext cx="1418268" cy="1974908"/>
          </a:xfrm>
          <a:prstGeom prst="rect">
            <a:avLst/>
          </a:prstGeom>
          <a:noFill/>
          <a:ln w="9525" cap="flat" cmpd="sng">
            <a:solidFill>
              <a:srgbClr val="999999"/>
            </a:solidFill>
            <a:prstDash val="solid"/>
            <a:round/>
            <a:headEnd type="none" w="med" len="med"/>
            <a:tailEnd type="none" w="med" len="med"/>
          </a:ln>
        </p:spPr>
      </p:pic>
      <p:pic>
        <p:nvPicPr>
          <p:cNvPr id="98" name="Shape 98"/>
          <p:cNvPicPr preferRelativeResize="0"/>
          <p:nvPr/>
        </p:nvPicPr>
        <p:blipFill>
          <a:blip r:embed="rId10">
            <a:alphaModFix/>
          </a:blip>
          <a:stretch>
            <a:fillRect/>
          </a:stretch>
        </p:blipFill>
        <p:spPr>
          <a:xfrm>
            <a:off x="5604183" y="2843434"/>
            <a:ext cx="1450273" cy="1974907"/>
          </a:xfrm>
          <a:prstGeom prst="rect">
            <a:avLst/>
          </a:prstGeom>
          <a:noFill/>
          <a:ln w="9525" cap="flat" cmpd="sng">
            <a:solidFill>
              <a:srgbClr val="999999"/>
            </a:solidFill>
            <a:prstDash val="solid"/>
            <a:round/>
            <a:headEnd type="none" w="med" len="med"/>
            <a:tailEnd type="none" w="med" len="med"/>
          </a:ln>
        </p:spPr>
      </p:pic>
      <p:sp>
        <p:nvSpPr>
          <p:cNvPr id="99" name="Shape 99"/>
          <p:cNvSpPr txBox="1"/>
          <p:nvPr/>
        </p:nvSpPr>
        <p:spPr>
          <a:xfrm>
            <a:off x="1383609" y="2303905"/>
            <a:ext cx="1099800" cy="358200"/>
          </a:xfrm>
          <a:prstGeom prst="rect">
            <a:avLst/>
          </a:prstGeom>
          <a:solidFill>
            <a:srgbClr val="C9DAF8"/>
          </a:solidFill>
          <a:ln w="28575"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1C4587"/>
                </a:solidFill>
              </a:rPr>
              <a:t>Login</a:t>
            </a:r>
          </a:p>
        </p:txBody>
      </p:sp>
      <p:sp>
        <p:nvSpPr>
          <p:cNvPr id="100" name="Shape 100"/>
          <p:cNvSpPr txBox="1"/>
          <p:nvPr/>
        </p:nvSpPr>
        <p:spPr>
          <a:xfrm>
            <a:off x="2877050" y="2303905"/>
            <a:ext cx="1158600" cy="358200"/>
          </a:xfrm>
          <a:prstGeom prst="rect">
            <a:avLst/>
          </a:prstGeom>
          <a:solidFill>
            <a:srgbClr val="EAD1DC"/>
          </a:solidFill>
          <a:ln w="28575"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4C1130"/>
                </a:solidFill>
              </a:rPr>
              <a:t>Register</a:t>
            </a:r>
          </a:p>
        </p:txBody>
      </p:sp>
      <p:sp>
        <p:nvSpPr>
          <p:cNvPr id="101" name="Shape 101"/>
          <p:cNvSpPr txBox="1"/>
          <p:nvPr/>
        </p:nvSpPr>
        <p:spPr>
          <a:xfrm>
            <a:off x="4273798" y="2303905"/>
            <a:ext cx="1158600" cy="358200"/>
          </a:xfrm>
          <a:prstGeom prst="rect">
            <a:avLst/>
          </a:prstGeom>
          <a:solidFill>
            <a:srgbClr val="D9D2E9"/>
          </a:solidFill>
          <a:ln w="28575" cap="flat" cmpd="sng">
            <a:solidFill>
              <a:srgbClr val="20124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20124D"/>
                </a:solidFill>
              </a:rPr>
              <a:t>Stream</a:t>
            </a:r>
          </a:p>
        </p:txBody>
      </p:sp>
      <p:sp>
        <p:nvSpPr>
          <p:cNvPr id="102" name="Shape 102"/>
          <p:cNvSpPr txBox="1"/>
          <p:nvPr/>
        </p:nvSpPr>
        <p:spPr>
          <a:xfrm>
            <a:off x="5711740" y="2303905"/>
            <a:ext cx="1099800" cy="358200"/>
          </a:xfrm>
          <a:prstGeom prst="rect">
            <a:avLst/>
          </a:prstGeom>
          <a:solidFill>
            <a:srgbClr val="D0E0E3"/>
          </a:solidFill>
          <a:ln w="28575"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0C343D"/>
                </a:solidFill>
              </a:rPr>
              <a:t>Detail</a:t>
            </a:r>
          </a:p>
        </p:txBody>
      </p:sp>
      <p:sp>
        <p:nvSpPr>
          <p:cNvPr id="103" name="Shape 103"/>
          <p:cNvSpPr txBox="1"/>
          <p:nvPr/>
        </p:nvSpPr>
        <p:spPr>
          <a:xfrm>
            <a:off x="7174424" y="2303905"/>
            <a:ext cx="1158600" cy="358200"/>
          </a:xfrm>
          <a:prstGeom prst="rect">
            <a:avLst/>
          </a:prstGeom>
          <a:solidFill>
            <a:srgbClr val="D9EAD3"/>
          </a:solidFill>
          <a:ln w="28575"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274E13"/>
                </a:solidFill>
              </a:rPr>
              <a:t>Creation</a:t>
            </a:r>
          </a:p>
        </p:txBody>
      </p:sp>
      <p:sp>
        <p:nvSpPr>
          <p:cNvPr id="104" name="Shape 104"/>
          <p:cNvSpPr txBox="1"/>
          <p:nvPr/>
        </p:nvSpPr>
        <p:spPr>
          <a:xfrm>
            <a:off x="2178131" y="4389956"/>
            <a:ext cx="1223700" cy="358200"/>
          </a:xfrm>
          <a:prstGeom prst="rect">
            <a:avLst/>
          </a:prstGeom>
          <a:solidFill>
            <a:srgbClr val="FFF2CC"/>
          </a:solidFill>
          <a:ln w="28575"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7F6000"/>
                </a:solidFill>
              </a:rPr>
              <a:t>Profile</a:t>
            </a:r>
          </a:p>
        </p:txBody>
      </p:sp>
      <p:sp>
        <p:nvSpPr>
          <p:cNvPr id="105" name="Shape 105"/>
          <p:cNvSpPr txBox="1"/>
          <p:nvPr/>
        </p:nvSpPr>
        <p:spPr>
          <a:xfrm>
            <a:off x="3938439" y="4389956"/>
            <a:ext cx="1223700" cy="358200"/>
          </a:xfrm>
          <a:prstGeom prst="rect">
            <a:avLst/>
          </a:prstGeom>
          <a:solidFill>
            <a:srgbClr val="FCE5CD"/>
          </a:solidFill>
          <a:ln w="28575"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783F04"/>
                </a:solidFill>
              </a:rPr>
              <a:t>Settings</a:t>
            </a:r>
          </a:p>
        </p:txBody>
      </p:sp>
      <p:sp>
        <p:nvSpPr>
          <p:cNvPr id="106" name="Shape 106"/>
          <p:cNvSpPr txBox="1"/>
          <p:nvPr/>
        </p:nvSpPr>
        <p:spPr>
          <a:xfrm>
            <a:off x="5698747" y="4389956"/>
            <a:ext cx="1223700" cy="358200"/>
          </a:xfrm>
          <a:prstGeom prst="rect">
            <a:avLst/>
          </a:prstGeom>
          <a:solidFill>
            <a:srgbClr val="F4CCCC"/>
          </a:solidFill>
          <a:ln w="28575"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a:solidFill>
                  <a:srgbClr val="660000"/>
                </a:solidFill>
              </a:rPr>
              <a:t>Maps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Some </a:t>
            </a:r>
            <a:r>
              <a:rPr lang="en-US" altLang="ko-KR" dirty="0" smtClean="0"/>
              <a:t>facts </a:t>
            </a:r>
            <a:r>
              <a:rPr lang="en-US" altLang="ko-KR" dirty="0"/>
              <a:t>on Androids</a:t>
            </a:r>
            <a:endParaRPr lang="ko-KR" altLang="en-US" dirty="0"/>
          </a:p>
        </p:txBody>
      </p:sp>
      <p:sp>
        <p:nvSpPr>
          <p:cNvPr id="3" name="내용 개체 틀 2"/>
          <p:cNvSpPr>
            <a:spLocks noGrp="1"/>
          </p:cNvSpPr>
          <p:nvPr>
            <p:ph idx="1"/>
          </p:nvPr>
        </p:nvSpPr>
        <p:spPr>
          <a:xfrm>
            <a:off x="628650" y="1268016"/>
            <a:ext cx="7886700" cy="3500753"/>
          </a:xfrm>
        </p:spPr>
        <p:txBody>
          <a:bodyPr>
            <a:normAutofit fontScale="85000" lnSpcReduction="20000"/>
          </a:bodyPr>
          <a:lstStyle/>
          <a:p>
            <a:pPr marL="0" indent="0">
              <a:spcBef>
                <a:spcPts val="600"/>
              </a:spcBef>
              <a:spcAft>
                <a:spcPts val="600"/>
              </a:spcAft>
              <a:buNone/>
            </a:pPr>
            <a:r>
              <a:rPr lang="en-US" altLang="ko-KR" dirty="0"/>
              <a:t>Java: </a:t>
            </a:r>
            <a:endParaRPr lang="en-US" altLang="ko-KR" dirty="0" smtClean="0"/>
          </a:p>
          <a:p>
            <a:pPr lvl="1">
              <a:spcBef>
                <a:spcPts val="600"/>
              </a:spcBef>
              <a:spcAft>
                <a:spcPts val="600"/>
              </a:spcAft>
            </a:pPr>
            <a:r>
              <a:rPr lang="en-US" altLang="ko-KR" dirty="0" smtClean="0"/>
              <a:t>Android </a:t>
            </a:r>
            <a:r>
              <a:rPr lang="en-US" altLang="ko-KR" dirty="0"/>
              <a:t>applications are written in </a:t>
            </a:r>
            <a:r>
              <a:rPr lang="en-US" altLang="ko-KR" dirty="0" smtClean="0">
                <a:solidFill>
                  <a:srgbClr val="FF0000"/>
                </a:solidFill>
              </a:rPr>
              <a:t>Java</a:t>
            </a:r>
          </a:p>
          <a:p>
            <a:pPr marL="0" indent="0">
              <a:spcBef>
                <a:spcPts val="600"/>
              </a:spcBef>
              <a:spcAft>
                <a:spcPts val="600"/>
              </a:spcAft>
              <a:buNone/>
            </a:pPr>
            <a:r>
              <a:rPr lang="en-US" altLang="ko-KR" dirty="0" err="1"/>
              <a:t>filename.apk</a:t>
            </a:r>
            <a:r>
              <a:rPr lang="en-US" altLang="ko-KR" dirty="0"/>
              <a:t>: </a:t>
            </a:r>
            <a:endParaRPr lang="en-US" altLang="ko-KR" dirty="0" smtClean="0"/>
          </a:p>
          <a:p>
            <a:pPr lvl="1">
              <a:spcBef>
                <a:spcPts val="600"/>
              </a:spcBef>
              <a:spcAft>
                <a:spcPts val="600"/>
              </a:spcAft>
            </a:pPr>
            <a:r>
              <a:rPr lang="en-US" altLang="ko-KR" dirty="0" smtClean="0"/>
              <a:t>The </a:t>
            </a:r>
            <a:r>
              <a:rPr lang="en-US" altLang="ko-KR" dirty="0"/>
              <a:t>Android SDK tools compile the code—along with any data and resource files (layouts, strings)—into an Android </a:t>
            </a:r>
            <a:r>
              <a:rPr lang="en-US" altLang="ko-KR" dirty="0" err="1"/>
              <a:t>PacKage</a:t>
            </a:r>
            <a:r>
              <a:rPr lang="en-US" altLang="ko-KR" dirty="0"/>
              <a:t> (</a:t>
            </a:r>
            <a:r>
              <a:rPr lang="en-US" altLang="ko-KR" dirty="0" err="1"/>
              <a:t>filename.apk</a:t>
            </a:r>
            <a:r>
              <a:rPr lang="en-US" altLang="ko-KR" dirty="0" smtClean="0"/>
              <a:t>).</a:t>
            </a:r>
          </a:p>
          <a:p>
            <a:pPr lvl="1">
              <a:spcBef>
                <a:spcPts val="600"/>
              </a:spcBef>
              <a:spcAft>
                <a:spcPts val="600"/>
              </a:spcAft>
            </a:pPr>
            <a:r>
              <a:rPr lang="en-US" altLang="ko-KR" dirty="0" smtClean="0"/>
              <a:t>When </a:t>
            </a:r>
            <a:r>
              <a:rPr lang="en-US" altLang="ko-KR" dirty="0"/>
              <a:t>you download an app from Google Play or install it yourself (from </a:t>
            </a:r>
            <a:r>
              <a:rPr lang="en-US" altLang="ko-KR" dirty="0" smtClean="0"/>
              <a:t>email) </a:t>
            </a:r>
            <a:r>
              <a:rPr lang="en-US" altLang="ko-KR" dirty="0"/>
              <a:t>you are installing the </a:t>
            </a:r>
            <a:r>
              <a:rPr lang="en-US" altLang="ko-KR" dirty="0" err="1">
                <a:solidFill>
                  <a:srgbClr val="FF0000"/>
                </a:solidFill>
              </a:rPr>
              <a:t>apk</a:t>
            </a:r>
            <a:r>
              <a:rPr lang="en-US" altLang="ko-KR" dirty="0">
                <a:solidFill>
                  <a:srgbClr val="FF0000"/>
                </a:solidFill>
              </a:rPr>
              <a:t> </a:t>
            </a:r>
            <a:r>
              <a:rPr lang="en-US" altLang="ko-KR" dirty="0"/>
              <a:t>file</a:t>
            </a:r>
            <a:r>
              <a:rPr lang="en-US" altLang="ko-KR" dirty="0" smtClean="0"/>
              <a:t>.</a:t>
            </a:r>
          </a:p>
          <a:p>
            <a:pPr marL="0" indent="0">
              <a:spcBef>
                <a:spcPts val="600"/>
              </a:spcBef>
              <a:spcAft>
                <a:spcPts val="600"/>
              </a:spcAft>
              <a:buNone/>
            </a:pPr>
            <a:r>
              <a:rPr lang="en-US" altLang="ko-KR" dirty="0"/>
              <a:t>UI design: </a:t>
            </a:r>
            <a:endParaRPr lang="en-US" altLang="ko-KR" dirty="0" smtClean="0"/>
          </a:p>
          <a:p>
            <a:pPr lvl="1">
              <a:spcBef>
                <a:spcPts val="600"/>
              </a:spcBef>
              <a:spcAft>
                <a:spcPts val="600"/>
              </a:spcAft>
            </a:pPr>
            <a:r>
              <a:rPr lang="en-US" altLang="ko-KR" dirty="0" smtClean="0"/>
              <a:t>Android </a:t>
            </a:r>
            <a:r>
              <a:rPr lang="en-US" altLang="ko-KR" dirty="0"/>
              <a:t>separates the </a:t>
            </a:r>
            <a:r>
              <a:rPr lang="en-US" altLang="ko-KR" dirty="0">
                <a:solidFill>
                  <a:srgbClr val="FF0000"/>
                </a:solidFill>
              </a:rPr>
              <a:t>UI desi</a:t>
            </a:r>
            <a:r>
              <a:rPr lang="en-US" altLang="ko-KR" dirty="0"/>
              <a:t>gn from the </a:t>
            </a:r>
            <a:r>
              <a:rPr lang="en-US" altLang="ko-KR" dirty="0">
                <a:solidFill>
                  <a:srgbClr val="FF0000"/>
                </a:solidFill>
              </a:rPr>
              <a:t>program</a:t>
            </a:r>
            <a:r>
              <a:rPr lang="en-US" altLang="ko-KR" dirty="0"/>
              <a:t> so they can be developed independently. </a:t>
            </a:r>
            <a:endParaRPr lang="en-US" altLang="ko-KR" dirty="0" smtClean="0"/>
          </a:p>
          <a:p>
            <a:pPr lvl="1">
              <a:spcBef>
                <a:spcPts val="600"/>
              </a:spcBef>
              <a:spcAft>
                <a:spcPts val="600"/>
              </a:spcAft>
            </a:pPr>
            <a:r>
              <a:rPr lang="en-US" altLang="ko-KR" dirty="0" smtClean="0"/>
              <a:t>You </a:t>
            </a:r>
            <a:r>
              <a:rPr lang="en-US" altLang="ko-KR" dirty="0"/>
              <a:t>could theoretically completely change the UI without changing </a:t>
            </a:r>
            <a:r>
              <a:rPr lang="en-US" altLang="ko-KR" dirty="0" smtClean="0"/>
              <a:t>Java </a:t>
            </a:r>
            <a:r>
              <a:rPr lang="en-US" altLang="ko-KR" dirty="0"/>
              <a:t>code (not true in reality). </a:t>
            </a:r>
            <a:endParaRPr lang="en-US" altLang="ko-KR" dirty="0" smtClean="0"/>
          </a:p>
          <a:p>
            <a:pPr lvl="1">
              <a:spcBef>
                <a:spcPts val="600"/>
              </a:spcBef>
              <a:spcAft>
                <a:spcPts val="600"/>
              </a:spcAft>
            </a:pPr>
            <a:r>
              <a:rPr lang="en-US" altLang="ko-KR" dirty="0" smtClean="0"/>
              <a:t>The </a:t>
            </a:r>
            <a:r>
              <a:rPr lang="en-US" altLang="ko-KR" dirty="0"/>
              <a:t>UI is designed using a graphical tool or Extensible Markup Language - </a:t>
            </a:r>
            <a:r>
              <a:rPr lang="en-US" altLang="ko-KR" dirty="0" smtClean="0"/>
              <a:t>XML</a:t>
            </a:r>
            <a:endParaRPr lang="en-US" altLang="ko-KR" dirty="0"/>
          </a:p>
          <a:p>
            <a:pPr>
              <a:spcBef>
                <a:spcPts val="600"/>
              </a:spcBef>
              <a:spcAft>
                <a:spcPts val="600"/>
              </a:spcAft>
            </a:pPr>
            <a:endParaRPr lang="ko-KR" altLang="en-US" dirty="0"/>
          </a:p>
        </p:txBody>
      </p:sp>
    </p:spTree>
    <p:extLst>
      <p:ext uri="{BB962C8B-B14F-4D97-AF65-F5344CB8AC3E}">
        <p14:creationId xmlns:p14="http://schemas.microsoft.com/office/powerpoint/2010/main" val="3944818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mtClean="0"/>
              <a:t>What's in an app: application components</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Activities: </a:t>
            </a:r>
          </a:p>
          <a:p>
            <a:pPr lvl="1"/>
            <a:r>
              <a:rPr lang="en-US" altLang="ko-KR" dirty="0" smtClean="0"/>
              <a:t>Deals with the </a:t>
            </a:r>
            <a:r>
              <a:rPr lang="en-US" altLang="ko-KR" dirty="0" smtClean="0">
                <a:solidFill>
                  <a:srgbClr val="FF0000"/>
                </a:solidFill>
              </a:rPr>
              <a:t>UI</a:t>
            </a:r>
            <a:r>
              <a:rPr lang="en-US" altLang="ko-KR" dirty="0" smtClean="0"/>
              <a:t>. </a:t>
            </a:r>
          </a:p>
          <a:p>
            <a:pPr lvl="1"/>
            <a:r>
              <a:rPr lang="en-US" altLang="ko-KR" dirty="0" smtClean="0"/>
              <a:t>You need at least one activity in an app</a:t>
            </a:r>
          </a:p>
          <a:p>
            <a:r>
              <a:rPr lang="en-US" altLang="ko-KR" dirty="0" smtClean="0"/>
              <a:t>Services: </a:t>
            </a:r>
          </a:p>
          <a:p>
            <a:pPr lvl="1"/>
            <a:r>
              <a:rPr lang="en-US" altLang="ko-KR" dirty="0" smtClean="0"/>
              <a:t>Runs in the </a:t>
            </a:r>
            <a:r>
              <a:rPr lang="en-US" altLang="ko-KR" dirty="0" smtClean="0">
                <a:solidFill>
                  <a:srgbClr val="FF0000"/>
                </a:solidFill>
              </a:rPr>
              <a:t>background</a:t>
            </a:r>
          </a:p>
          <a:p>
            <a:pPr lvl="1"/>
            <a:r>
              <a:rPr lang="en-US" altLang="ko-KR" dirty="0" smtClean="0"/>
              <a:t>Typically </a:t>
            </a:r>
            <a:r>
              <a:rPr lang="en-US" altLang="ko-KR" dirty="0" smtClean="0">
                <a:solidFill>
                  <a:srgbClr val="FF0000"/>
                </a:solidFill>
              </a:rPr>
              <a:t>long running programs </a:t>
            </a:r>
            <a:r>
              <a:rPr lang="en-US" altLang="ko-KR" dirty="0" smtClean="0"/>
              <a:t>(music player)</a:t>
            </a:r>
          </a:p>
          <a:p>
            <a:pPr lvl="1"/>
            <a:r>
              <a:rPr lang="en-US" altLang="ko-KR" dirty="0" smtClean="0"/>
              <a:t>Typically an activity control a service (start it, pause it, get data from it)</a:t>
            </a:r>
          </a:p>
          <a:p>
            <a:r>
              <a:rPr lang="en-US" altLang="ko-KR" dirty="0" smtClean="0"/>
              <a:t>Content providers: </a:t>
            </a:r>
          </a:p>
          <a:p>
            <a:pPr lvl="1"/>
            <a:r>
              <a:rPr lang="en-US" altLang="ko-KR" dirty="0" smtClean="0"/>
              <a:t>Manages access to a </a:t>
            </a:r>
            <a:r>
              <a:rPr lang="en-US" altLang="ko-KR" dirty="0" smtClean="0">
                <a:solidFill>
                  <a:srgbClr val="FF0000"/>
                </a:solidFill>
              </a:rPr>
              <a:t>central repository of data </a:t>
            </a:r>
            <a:r>
              <a:rPr lang="en-US" altLang="ko-KR" dirty="0" smtClean="0"/>
              <a:t>(such as the contacts)</a:t>
            </a:r>
          </a:p>
          <a:p>
            <a:r>
              <a:rPr lang="en-US" altLang="ko-KR" dirty="0" smtClean="0"/>
              <a:t>Broadcast receivers:</a:t>
            </a:r>
          </a:p>
          <a:p>
            <a:pPr lvl="1"/>
            <a:r>
              <a:rPr lang="en-US" altLang="ko-KR" dirty="0" smtClean="0"/>
              <a:t>Receive broadcasts from the system or other apps (when system boots,  charging starts, some new data has been downloaded).</a:t>
            </a:r>
          </a:p>
        </p:txBody>
      </p:sp>
    </p:spTree>
    <p:extLst>
      <p:ext uri="{BB962C8B-B14F-4D97-AF65-F5344CB8AC3E}">
        <p14:creationId xmlns:p14="http://schemas.microsoft.com/office/powerpoint/2010/main" val="349927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Android software</a:t>
            </a:r>
            <a:endParaRPr lang="ko-KR" altLang="en-US" dirty="0"/>
          </a:p>
        </p:txBody>
      </p:sp>
      <p:sp>
        <p:nvSpPr>
          <p:cNvPr id="3" name="내용 개체 틀 2"/>
          <p:cNvSpPr>
            <a:spLocks noGrp="1"/>
          </p:cNvSpPr>
          <p:nvPr>
            <p:ph idx="1"/>
          </p:nvPr>
        </p:nvSpPr>
        <p:spPr/>
        <p:txBody>
          <a:bodyPr>
            <a:normAutofit/>
          </a:bodyPr>
          <a:lstStyle/>
          <a:p>
            <a:r>
              <a:rPr lang="en-US" altLang="ko-KR" dirty="0" smtClean="0"/>
              <a:t>The Android operating system is a multi-user </a:t>
            </a:r>
            <a:r>
              <a:rPr lang="en-US" altLang="ko-KR" dirty="0" smtClean="0">
                <a:solidFill>
                  <a:srgbClr val="FF0000"/>
                </a:solidFill>
              </a:rPr>
              <a:t>Linux</a:t>
            </a:r>
            <a:r>
              <a:rPr lang="en-US" altLang="ko-KR" dirty="0" smtClean="0"/>
              <a:t> system in which each application is a different user.</a:t>
            </a:r>
          </a:p>
          <a:p>
            <a:r>
              <a:rPr lang="en-US" altLang="ko-KR" dirty="0" smtClean="0"/>
              <a:t>By default, the system assigns </a:t>
            </a:r>
            <a:r>
              <a:rPr lang="en-US" altLang="ko-KR" dirty="0" smtClean="0">
                <a:solidFill>
                  <a:srgbClr val="FF0000"/>
                </a:solidFill>
              </a:rPr>
              <a:t>each application a unique Linux user ID </a:t>
            </a:r>
            <a:r>
              <a:rPr lang="en-US" altLang="ko-KR" dirty="0" smtClean="0"/>
              <a:t>(the ID is used only by the system and is unknown to the application). The system sets permissions for all the files in an application so that only the user ID assigned to that application can access them.</a:t>
            </a:r>
          </a:p>
          <a:p>
            <a:r>
              <a:rPr lang="en-US" altLang="ko-KR" dirty="0" smtClean="0"/>
              <a:t>Each process has its own virtual machine (VM), so an application's code runs in isolation from other applications.</a:t>
            </a:r>
          </a:p>
          <a:p>
            <a:r>
              <a:rPr lang="en-US" altLang="ko-KR" dirty="0" smtClean="0"/>
              <a:t>By default, every </a:t>
            </a:r>
            <a:r>
              <a:rPr lang="en-US" altLang="ko-KR" dirty="0" smtClean="0">
                <a:solidFill>
                  <a:srgbClr val="FF0000"/>
                </a:solidFill>
              </a:rPr>
              <a:t>application runs in its own Linux process</a:t>
            </a:r>
            <a:r>
              <a:rPr lang="en-US" altLang="ko-KR" dirty="0" smtClean="0"/>
              <a:t>. </a:t>
            </a:r>
            <a:endParaRPr lang="ko-KR" altLang="en-US" dirty="0"/>
          </a:p>
        </p:txBody>
      </p:sp>
    </p:spTree>
    <p:extLst>
      <p:ext uri="{BB962C8B-B14F-4D97-AF65-F5344CB8AC3E}">
        <p14:creationId xmlns:p14="http://schemas.microsoft.com/office/powerpoint/2010/main" val="252696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Shape 141"/>
          <p:cNvSpPr txBox="1">
            <a:spLocks noGrp="1"/>
          </p:cNvSpPr>
          <p:nvPr>
            <p:ph type="title"/>
          </p:nvPr>
        </p:nvSpPr>
        <p:spPr>
          <a:xfrm>
            <a:off x="628650" y="273844"/>
            <a:ext cx="2565963" cy="994172"/>
          </a:xfrm>
          <a:prstGeom prst="rect">
            <a:avLst/>
          </a:prstGeom>
        </p:spPr>
        <p:txBody>
          <a:bodyPr lIns="91425" tIns="91425" rIns="91425" bIns="91425" anchor="t" anchorCtr="0">
            <a:noAutofit/>
          </a:bodyPr>
          <a:lstStyle/>
          <a:p>
            <a:pPr lvl="0" rtl="0">
              <a:spcBef>
                <a:spcPts val="0"/>
              </a:spcBef>
              <a:buNone/>
            </a:pPr>
            <a:r>
              <a:rPr lang="en" dirty="0" smtClean="0"/>
              <a:t>Android </a:t>
            </a:r>
            <a:br>
              <a:rPr lang="en" dirty="0" smtClean="0"/>
            </a:br>
            <a:r>
              <a:rPr lang="en" dirty="0" smtClean="0"/>
              <a:t>Framework  </a:t>
            </a:r>
            <a:br>
              <a:rPr lang="en" dirty="0" smtClean="0"/>
            </a:br>
            <a:r>
              <a:rPr lang="en" dirty="0"/>
              <a:t/>
            </a:r>
            <a:br>
              <a:rPr lang="en" dirty="0"/>
            </a:br>
            <a:endParaRPr lang="en" dirty="0"/>
          </a:p>
        </p:txBody>
      </p:sp>
      <p:pic>
        <p:nvPicPr>
          <p:cNvPr id="2" name="그림 1"/>
          <p:cNvPicPr>
            <a:picLocks noChangeAspect="1"/>
          </p:cNvPicPr>
          <p:nvPr/>
        </p:nvPicPr>
        <p:blipFill>
          <a:blip r:embed="rId3"/>
          <a:stretch>
            <a:fillRect/>
          </a:stretch>
        </p:blipFill>
        <p:spPr>
          <a:xfrm>
            <a:off x="4445401" y="159357"/>
            <a:ext cx="3189102" cy="4734986"/>
          </a:xfrm>
          <a:prstGeom prst="rect">
            <a:avLst/>
          </a:prstGeom>
        </p:spPr>
      </p:pic>
    </p:spTree>
    <p:extLst>
      <p:ext uri="{BB962C8B-B14F-4D97-AF65-F5344CB8AC3E}">
        <p14:creationId xmlns:p14="http://schemas.microsoft.com/office/powerpoint/2010/main" val="250394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err="1" smtClean="0"/>
              <a:t>안드로이드</a:t>
            </a:r>
            <a:r>
              <a:rPr lang="ko-KR" altLang="en-US" dirty="0" smtClean="0"/>
              <a:t> 프로그램</a:t>
            </a:r>
            <a:r>
              <a:rPr lang="en-US" altLang="ko-KR" dirty="0" smtClean="0"/>
              <a:t>(</a:t>
            </a:r>
            <a:r>
              <a:rPr lang="ko-KR" altLang="en-US" dirty="0" err="1" smtClean="0"/>
              <a:t>앱</a:t>
            </a:r>
            <a:r>
              <a:rPr lang="en-US" altLang="ko-KR" dirty="0" smtClean="0"/>
              <a:t>)</a:t>
            </a:r>
            <a:r>
              <a:rPr lang="ko-KR" altLang="en-US" dirty="0" smtClean="0"/>
              <a:t> 특징</a:t>
            </a:r>
            <a:endParaRPr lang="ko-KR" altLang="en-US" dirty="0"/>
          </a:p>
        </p:txBody>
      </p:sp>
      <p:sp>
        <p:nvSpPr>
          <p:cNvPr id="3" name="텍스트 개체 틀 2"/>
          <p:cNvSpPr>
            <a:spLocks noGrp="1"/>
          </p:cNvSpPr>
          <p:nvPr>
            <p:ph idx="1"/>
          </p:nvPr>
        </p:nvSpPr>
        <p:spPr/>
        <p:txBody>
          <a:bodyPr/>
          <a:lstStyle/>
          <a:p>
            <a:r>
              <a:rPr lang="en-US" altLang="ko-KR" dirty="0" smtClean="0"/>
              <a:t>main </a:t>
            </a:r>
            <a:r>
              <a:rPr lang="ko-KR" altLang="en-US" dirty="0" smtClean="0"/>
              <a:t>메소드가 없다</a:t>
            </a:r>
            <a:r>
              <a:rPr lang="en-US" altLang="ko-KR" dirty="0" smtClean="0"/>
              <a:t>.</a:t>
            </a:r>
          </a:p>
          <a:p>
            <a:r>
              <a:rPr lang="ko-KR" altLang="en-US" dirty="0" smtClean="0"/>
              <a:t>사용자가 아이콘을 터치하여 </a:t>
            </a:r>
            <a:r>
              <a:rPr lang="ko-KR" altLang="en-US" dirty="0" err="1" smtClean="0"/>
              <a:t>앱을</a:t>
            </a:r>
            <a:r>
              <a:rPr lang="ko-KR" altLang="en-US" dirty="0" smtClean="0"/>
              <a:t> 실행하면 </a:t>
            </a:r>
            <a:r>
              <a:rPr lang="ko-KR" altLang="en-US" dirty="0" err="1" smtClean="0"/>
              <a:t>안드로이드</a:t>
            </a:r>
            <a:r>
              <a:rPr lang="ko-KR" altLang="en-US" dirty="0" smtClean="0"/>
              <a:t> 시스템이 </a:t>
            </a:r>
            <a:r>
              <a:rPr lang="ko-KR" altLang="en-US" dirty="0" err="1" smtClean="0"/>
              <a:t>앱</a:t>
            </a:r>
            <a:r>
              <a:rPr lang="ko-KR" altLang="en-US" dirty="0" smtClean="0"/>
              <a:t> 프로그램에 구현된 메소드들을 필요에 따라 적절히 호출해 준다</a:t>
            </a:r>
            <a:r>
              <a:rPr lang="en-US" altLang="ko-KR" dirty="0" smtClean="0"/>
              <a:t>. – </a:t>
            </a:r>
            <a:r>
              <a:rPr lang="en-US" altLang="ko-KR" dirty="0" smtClean="0">
                <a:solidFill>
                  <a:srgbClr val="FF0000"/>
                </a:solidFill>
              </a:rPr>
              <a:t>Callback</a:t>
            </a:r>
          </a:p>
          <a:p>
            <a:endParaRPr lang="en-US" altLang="ko-KR" dirty="0"/>
          </a:p>
          <a:p>
            <a:endParaRPr lang="en-US" altLang="ko-KR" dirty="0" smtClean="0"/>
          </a:p>
          <a:p>
            <a:endParaRPr lang="en-US" altLang="ko-KR" dirty="0"/>
          </a:p>
        </p:txBody>
      </p:sp>
      <p:pic>
        <p:nvPicPr>
          <p:cNvPr id="4" name="그림 3"/>
          <p:cNvPicPr>
            <a:picLocks noChangeAspect="1"/>
          </p:cNvPicPr>
          <p:nvPr/>
        </p:nvPicPr>
        <p:blipFill>
          <a:blip r:embed="rId2"/>
          <a:stretch>
            <a:fillRect/>
          </a:stretch>
        </p:blipFill>
        <p:spPr>
          <a:xfrm>
            <a:off x="1807402" y="2642311"/>
            <a:ext cx="4410075" cy="1381125"/>
          </a:xfrm>
          <a:prstGeom prst="rect">
            <a:avLst/>
          </a:prstGeom>
        </p:spPr>
      </p:pic>
    </p:spTree>
    <p:extLst>
      <p:ext uri="{BB962C8B-B14F-4D97-AF65-F5344CB8AC3E}">
        <p14:creationId xmlns:p14="http://schemas.microsoft.com/office/powerpoint/2010/main" val="332302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err="1" smtClean="0"/>
              <a:t>안드로이드</a:t>
            </a:r>
            <a:r>
              <a:rPr lang="ko-KR" altLang="en-US" dirty="0" smtClean="0"/>
              <a:t> 프로그램</a:t>
            </a:r>
            <a:r>
              <a:rPr lang="en-US" altLang="ko-KR" dirty="0" smtClean="0"/>
              <a:t>(</a:t>
            </a:r>
            <a:r>
              <a:rPr lang="ko-KR" altLang="en-US" dirty="0" err="1" smtClean="0"/>
              <a:t>앱</a:t>
            </a:r>
            <a:r>
              <a:rPr lang="en-US" altLang="ko-KR" dirty="0" smtClean="0"/>
              <a:t>)</a:t>
            </a:r>
            <a:r>
              <a:rPr lang="ko-KR" altLang="en-US" dirty="0" smtClean="0"/>
              <a:t> 특징</a:t>
            </a:r>
            <a:endParaRPr lang="ko-KR" altLang="en-US" dirty="0"/>
          </a:p>
        </p:txBody>
      </p:sp>
      <p:sp>
        <p:nvSpPr>
          <p:cNvPr id="3" name="텍스트 개체 틀 2"/>
          <p:cNvSpPr>
            <a:spLocks noGrp="1"/>
          </p:cNvSpPr>
          <p:nvPr>
            <p:ph idx="1"/>
          </p:nvPr>
        </p:nvSpPr>
        <p:spPr/>
        <p:txBody>
          <a:bodyPr/>
          <a:lstStyle/>
          <a:p>
            <a:r>
              <a:rPr lang="en-US" altLang="ko-KR" dirty="0" smtClean="0"/>
              <a:t>View</a:t>
            </a:r>
            <a:r>
              <a:rPr lang="ko-KR" altLang="en-US" dirty="0" smtClean="0"/>
              <a:t>와 </a:t>
            </a:r>
            <a:r>
              <a:rPr lang="en-US" altLang="ko-KR" dirty="0" smtClean="0"/>
              <a:t>Control</a:t>
            </a:r>
            <a:r>
              <a:rPr lang="ko-KR" altLang="en-US" dirty="0" smtClean="0"/>
              <a:t>을 분리하여 구현한다</a:t>
            </a:r>
            <a:r>
              <a:rPr lang="en-US" altLang="ko-KR" dirty="0" smtClean="0"/>
              <a:t>.</a:t>
            </a:r>
          </a:p>
          <a:p>
            <a:endParaRPr lang="en-US" altLang="ko-KR" dirty="0"/>
          </a:p>
          <a:p>
            <a:endParaRPr lang="en-US" altLang="ko-KR" dirty="0" smtClean="0"/>
          </a:p>
          <a:p>
            <a:endParaRPr lang="en-US" altLang="ko-KR" dirty="0"/>
          </a:p>
        </p:txBody>
      </p:sp>
      <p:pic>
        <p:nvPicPr>
          <p:cNvPr id="10" name="그림 9"/>
          <p:cNvPicPr>
            <a:picLocks noChangeAspect="1"/>
          </p:cNvPicPr>
          <p:nvPr/>
        </p:nvPicPr>
        <p:blipFill>
          <a:blip r:embed="rId2"/>
          <a:stretch>
            <a:fillRect/>
          </a:stretch>
        </p:blipFill>
        <p:spPr>
          <a:xfrm>
            <a:off x="4890732" y="1199481"/>
            <a:ext cx="3238500" cy="3200400"/>
          </a:xfrm>
          <a:prstGeom prst="rect">
            <a:avLst/>
          </a:prstGeom>
        </p:spPr>
      </p:pic>
    </p:spTree>
    <p:extLst>
      <p:ext uri="{BB962C8B-B14F-4D97-AF65-F5344CB8AC3E}">
        <p14:creationId xmlns:p14="http://schemas.microsoft.com/office/powerpoint/2010/main" val="187901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err="1" smtClean="0"/>
              <a:t>안드로이드</a:t>
            </a:r>
            <a:r>
              <a:rPr lang="ko-KR" altLang="en-US" dirty="0" smtClean="0"/>
              <a:t> 프로그램</a:t>
            </a:r>
            <a:r>
              <a:rPr lang="en-US" altLang="ko-KR" dirty="0" smtClean="0"/>
              <a:t>(</a:t>
            </a:r>
            <a:r>
              <a:rPr lang="ko-KR" altLang="en-US" dirty="0" err="1" smtClean="0"/>
              <a:t>앱</a:t>
            </a:r>
            <a:r>
              <a:rPr lang="en-US" altLang="ko-KR" dirty="0" smtClean="0"/>
              <a:t>)</a:t>
            </a:r>
            <a:r>
              <a:rPr lang="ko-KR" altLang="en-US" dirty="0" smtClean="0"/>
              <a:t> 특징</a:t>
            </a:r>
            <a:endParaRPr lang="ko-KR" altLang="en-US" dirty="0"/>
          </a:p>
        </p:txBody>
      </p:sp>
      <p:sp>
        <p:nvSpPr>
          <p:cNvPr id="3" name="텍스트 개체 틀 2"/>
          <p:cNvSpPr>
            <a:spLocks noGrp="1"/>
          </p:cNvSpPr>
          <p:nvPr>
            <p:ph idx="1"/>
          </p:nvPr>
        </p:nvSpPr>
        <p:spPr/>
        <p:txBody>
          <a:bodyPr/>
          <a:lstStyle/>
          <a:p>
            <a:r>
              <a:rPr lang="en-US" altLang="ko-KR" dirty="0" smtClean="0"/>
              <a:t>View</a:t>
            </a:r>
            <a:r>
              <a:rPr lang="ko-KR" altLang="en-US" dirty="0" smtClean="0"/>
              <a:t>와 </a:t>
            </a:r>
            <a:r>
              <a:rPr lang="en-US" altLang="ko-KR" dirty="0" smtClean="0"/>
              <a:t>Control</a:t>
            </a:r>
            <a:r>
              <a:rPr lang="ko-KR" altLang="en-US" dirty="0" smtClean="0"/>
              <a:t>을 분리하여 구현한다</a:t>
            </a:r>
            <a:r>
              <a:rPr lang="en-US" altLang="ko-KR" dirty="0" smtClean="0"/>
              <a:t>.</a:t>
            </a:r>
          </a:p>
          <a:p>
            <a:endParaRPr lang="en-US" altLang="ko-KR" dirty="0"/>
          </a:p>
          <a:p>
            <a:endParaRPr lang="en-US" altLang="ko-KR" dirty="0" smtClean="0"/>
          </a:p>
          <a:p>
            <a:endParaRPr lang="en-US" altLang="ko-KR" dirty="0"/>
          </a:p>
        </p:txBody>
      </p:sp>
      <p:pic>
        <p:nvPicPr>
          <p:cNvPr id="5" name="그림 4"/>
          <p:cNvPicPr>
            <a:picLocks noChangeAspect="1"/>
          </p:cNvPicPr>
          <p:nvPr/>
        </p:nvPicPr>
        <p:blipFill>
          <a:blip r:embed="rId2"/>
          <a:stretch>
            <a:fillRect/>
          </a:stretch>
        </p:blipFill>
        <p:spPr>
          <a:xfrm>
            <a:off x="84159" y="1881186"/>
            <a:ext cx="4069150" cy="1274356"/>
          </a:xfrm>
          <a:prstGeom prst="rect">
            <a:avLst/>
          </a:prstGeom>
        </p:spPr>
      </p:pic>
      <p:pic>
        <p:nvPicPr>
          <p:cNvPr id="6" name="그림 5"/>
          <p:cNvPicPr>
            <a:picLocks noChangeAspect="1"/>
          </p:cNvPicPr>
          <p:nvPr/>
        </p:nvPicPr>
        <p:blipFill>
          <a:blip r:embed="rId3"/>
          <a:stretch>
            <a:fillRect/>
          </a:stretch>
        </p:blipFill>
        <p:spPr>
          <a:xfrm>
            <a:off x="4266691" y="1847484"/>
            <a:ext cx="4678991" cy="2240105"/>
          </a:xfrm>
          <a:prstGeom prst="rect">
            <a:avLst/>
          </a:prstGeom>
        </p:spPr>
      </p:pic>
      <p:sp>
        <p:nvSpPr>
          <p:cNvPr id="7" name="TextBox 6"/>
          <p:cNvSpPr txBox="1"/>
          <p:nvPr/>
        </p:nvSpPr>
        <p:spPr>
          <a:xfrm>
            <a:off x="1562669" y="3603009"/>
            <a:ext cx="761747" cy="307777"/>
          </a:xfrm>
          <a:prstGeom prst="rect">
            <a:avLst/>
          </a:prstGeom>
          <a:noFill/>
        </p:spPr>
        <p:txBody>
          <a:bodyPr wrap="none" rtlCol="0">
            <a:spAutoFit/>
          </a:bodyPr>
          <a:lstStyle/>
          <a:p>
            <a:r>
              <a:rPr lang="en-US" altLang="ko-KR" dirty="0" smtClean="0">
                <a:solidFill>
                  <a:schemeClr val="tx1"/>
                </a:solidFill>
              </a:rPr>
              <a:t>Control</a:t>
            </a:r>
            <a:endParaRPr lang="ko-KR" altLang="en-US" dirty="0">
              <a:solidFill>
                <a:schemeClr val="tx1"/>
              </a:solidFill>
            </a:endParaRPr>
          </a:p>
        </p:txBody>
      </p:sp>
      <p:sp>
        <p:nvSpPr>
          <p:cNvPr id="8" name="TextBox 7"/>
          <p:cNvSpPr txBox="1"/>
          <p:nvPr/>
        </p:nvSpPr>
        <p:spPr>
          <a:xfrm>
            <a:off x="6075529" y="4261098"/>
            <a:ext cx="574196" cy="307777"/>
          </a:xfrm>
          <a:prstGeom prst="rect">
            <a:avLst/>
          </a:prstGeom>
          <a:noFill/>
        </p:spPr>
        <p:txBody>
          <a:bodyPr wrap="none" rtlCol="0">
            <a:spAutoFit/>
          </a:bodyPr>
          <a:lstStyle/>
          <a:p>
            <a:r>
              <a:rPr lang="en-US" altLang="ko-KR" dirty="0" smtClean="0">
                <a:solidFill>
                  <a:schemeClr val="tx1"/>
                </a:solidFill>
              </a:rPr>
              <a:t>View</a:t>
            </a:r>
            <a:endParaRPr lang="ko-KR" altLang="en-US" dirty="0">
              <a:solidFill>
                <a:schemeClr val="tx1"/>
              </a:solidFill>
            </a:endParaRPr>
          </a:p>
        </p:txBody>
      </p:sp>
    </p:spTree>
    <p:extLst>
      <p:ext uri="{BB962C8B-B14F-4D97-AF65-F5344CB8AC3E}">
        <p14:creationId xmlns:p14="http://schemas.microsoft.com/office/powerpoint/2010/main" val="316155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err="1" smtClean="0"/>
              <a:t>안드로이드</a:t>
            </a:r>
            <a:r>
              <a:rPr lang="ko-KR" altLang="en-US" dirty="0" smtClean="0"/>
              <a:t> 프로그램</a:t>
            </a:r>
            <a:r>
              <a:rPr lang="en-US" altLang="ko-KR" dirty="0" smtClean="0"/>
              <a:t>(</a:t>
            </a:r>
            <a:r>
              <a:rPr lang="ko-KR" altLang="en-US" dirty="0" err="1" smtClean="0"/>
              <a:t>앱</a:t>
            </a:r>
            <a:r>
              <a:rPr lang="en-US" altLang="ko-KR" dirty="0" smtClean="0"/>
              <a:t>)</a:t>
            </a:r>
            <a:r>
              <a:rPr lang="ko-KR" altLang="en-US" dirty="0" smtClean="0"/>
              <a:t> 특징</a:t>
            </a:r>
            <a:endParaRPr lang="ko-KR" altLang="en-US" dirty="0"/>
          </a:p>
        </p:txBody>
      </p:sp>
      <p:sp>
        <p:nvSpPr>
          <p:cNvPr id="3" name="텍스트 개체 틀 2"/>
          <p:cNvSpPr>
            <a:spLocks noGrp="1"/>
          </p:cNvSpPr>
          <p:nvPr>
            <p:ph idx="1"/>
          </p:nvPr>
        </p:nvSpPr>
        <p:spPr/>
        <p:txBody>
          <a:bodyPr/>
          <a:lstStyle/>
          <a:p>
            <a:r>
              <a:rPr lang="en-US" altLang="ko-KR" dirty="0" smtClean="0"/>
              <a:t>View</a:t>
            </a:r>
            <a:r>
              <a:rPr lang="ko-KR" altLang="en-US" dirty="0" smtClean="0"/>
              <a:t>와 </a:t>
            </a:r>
            <a:r>
              <a:rPr lang="en-US" altLang="ko-KR" dirty="0" smtClean="0"/>
              <a:t>Control</a:t>
            </a:r>
            <a:r>
              <a:rPr lang="ko-KR" altLang="en-US" dirty="0" smtClean="0"/>
              <a:t>을 분리하여 구현한다</a:t>
            </a:r>
            <a:r>
              <a:rPr lang="en-US" altLang="ko-KR" dirty="0" smtClean="0"/>
              <a:t>.</a:t>
            </a:r>
          </a:p>
          <a:p>
            <a:endParaRPr lang="en-US" altLang="ko-KR" dirty="0"/>
          </a:p>
          <a:p>
            <a:endParaRPr lang="en-US" altLang="ko-KR" dirty="0" smtClean="0"/>
          </a:p>
          <a:p>
            <a:endParaRPr lang="en-US" altLang="ko-KR" dirty="0"/>
          </a:p>
        </p:txBody>
      </p:sp>
      <p:pic>
        <p:nvPicPr>
          <p:cNvPr id="5" name="그림 4"/>
          <p:cNvPicPr>
            <a:picLocks noChangeAspect="1"/>
          </p:cNvPicPr>
          <p:nvPr/>
        </p:nvPicPr>
        <p:blipFill>
          <a:blip r:embed="rId2"/>
          <a:stretch>
            <a:fillRect/>
          </a:stretch>
        </p:blipFill>
        <p:spPr>
          <a:xfrm>
            <a:off x="84159" y="1881186"/>
            <a:ext cx="4069150" cy="1274356"/>
          </a:xfrm>
          <a:prstGeom prst="rect">
            <a:avLst/>
          </a:prstGeom>
        </p:spPr>
      </p:pic>
      <p:sp>
        <p:nvSpPr>
          <p:cNvPr id="7" name="TextBox 6"/>
          <p:cNvSpPr txBox="1"/>
          <p:nvPr/>
        </p:nvSpPr>
        <p:spPr>
          <a:xfrm>
            <a:off x="1562669" y="3603009"/>
            <a:ext cx="761747" cy="307777"/>
          </a:xfrm>
          <a:prstGeom prst="rect">
            <a:avLst/>
          </a:prstGeom>
          <a:noFill/>
        </p:spPr>
        <p:txBody>
          <a:bodyPr wrap="none" rtlCol="0">
            <a:spAutoFit/>
          </a:bodyPr>
          <a:lstStyle/>
          <a:p>
            <a:r>
              <a:rPr lang="en-US" altLang="ko-KR" dirty="0" smtClean="0">
                <a:solidFill>
                  <a:schemeClr val="tx1"/>
                </a:solidFill>
              </a:rPr>
              <a:t>Control</a:t>
            </a:r>
            <a:endParaRPr lang="ko-KR" altLang="en-US" dirty="0">
              <a:solidFill>
                <a:schemeClr val="tx1"/>
              </a:solidFill>
            </a:endParaRPr>
          </a:p>
        </p:txBody>
      </p:sp>
      <p:sp>
        <p:nvSpPr>
          <p:cNvPr id="8" name="TextBox 7"/>
          <p:cNvSpPr txBox="1"/>
          <p:nvPr/>
        </p:nvSpPr>
        <p:spPr>
          <a:xfrm>
            <a:off x="6184713" y="4411226"/>
            <a:ext cx="574196" cy="307777"/>
          </a:xfrm>
          <a:prstGeom prst="rect">
            <a:avLst/>
          </a:prstGeom>
          <a:noFill/>
        </p:spPr>
        <p:txBody>
          <a:bodyPr wrap="none" rtlCol="0">
            <a:spAutoFit/>
          </a:bodyPr>
          <a:lstStyle/>
          <a:p>
            <a:r>
              <a:rPr lang="en-US" altLang="ko-KR" dirty="0" smtClean="0">
                <a:solidFill>
                  <a:schemeClr val="tx1"/>
                </a:solidFill>
              </a:rPr>
              <a:t>View</a:t>
            </a:r>
            <a:endParaRPr lang="ko-KR" altLang="en-US" dirty="0">
              <a:solidFill>
                <a:schemeClr val="tx1"/>
              </a:solidFill>
            </a:endParaRPr>
          </a:p>
        </p:txBody>
      </p:sp>
      <p:pic>
        <p:nvPicPr>
          <p:cNvPr id="4" name="그림 3"/>
          <p:cNvPicPr>
            <a:picLocks noChangeAspect="1"/>
          </p:cNvPicPr>
          <p:nvPr/>
        </p:nvPicPr>
        <p:blipFill>
          <a:blip r:embed="rId3"/>
          <a:stretch>
            <a:fillRect/>
          </a:stretch>
        </p:blipFill>
        <p:spPr>
          <a:xfrm>
            <a:off x="4571999" y="1155948"/>
            <a:ext cx="3819525" cy="3105150"/>
          </a:xfrm>
          <a:prstGeom prst="rect">
            <a:avLst/>
          </a:prstGeom>
        </p:spPr>
      </p:pic>
    </p:spTree>
    <p:extLst>
      <p:ext uri="{BB962C8B-B14F-4D97-AF65-F5344CB8AC3E}">
        <p14:creationId xmlns:p14="http://schemas.microsoft.com/office/powerpoint/2010/main" val="111040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 sz="2800" dirty="0"/>
              <a:t>Views, controllers and </a:t>
            </a:r>
            <a:r>
              <a:rPr lang="en" sz="2800" dirty="0" smtClean="0"/>
              <a:t>models</a:t>
            </a:r>
            <a:br>
              <a:rPr lang="en" sz="2800" dirty="0" smtClean="0"/>
            </a:br>
            <a:r>
              <a:rPr lang="en" sz="2800" dirty="0" smtClean="0"/>
              <a:t>the </a:t>
            </a:r>
            <a:r>
              <a:rPr lang="en" sz="2800" dirty="0"/>
              <a:t>MVC architecture</a:t>
            </a:r>
          </a:p>
        </p:txBody>
      </p:sp>
      <p:sp>
        <p:nvSpPr>
          <p:cNvPr id="135" name="Shape 135"/>
          <p:cNvSpPr txBox="1">
            <a:spLocks noGrp="1"/>
          </p:cNvSpPr>
          <p:nvPr>
            <p:ph type="title" idx="4294967295"/>
          </p:nvPr>
        </p:nvSpPr>
        <p:spPr>
          <a:xfrm>
            <a:off x="243407" y="4267200"/>
            <a:ext cx="8236180" cy="573088"/>
          </a:xfrm>
          <a:prstGeom prst="rect">
            <a:avLst/>
          </a:prstGeom>
        </p:spPr>
        <p:txBody>
          <a:bodyPr lIns="91425" tIns="91425" rIns="91425" bIns="91425" anchor="t" anchorCtr="0">
            <a:noAutofit/>
          </a:bodyPr>
          <a:lstStyle/>
          <a:p>
            <a:pPr lvl="0" rtl="0">
              <a:spcBef>
                <a:spcPts val="0"/>
              </a:spcBef>
              <a:buNone/>
            </a:pPr>
            <a:r>
              <a:rPr lang="en" sz="2000" dirty="0"/>
              <a:t>Views (objects)  </a:t>
            </a:r>
            <a:r>
              <a:rPr lang="en" sz="2000" dirty="0" smtClean="0"/>
              <a:t>     </a:t>
            </a:r>
            <a:r>
              <a:rPr lang="en" sz="2000" dirty="0"/>
              <a:t>Controllers (objects)     Models (objects) </a:t>
            </a:r>
          </a:p>
        </p:txBody>
      </p:sp>
      <p:pic>
        <p:nvPicPr>
          <p:cNvPr id="130" name="Shape 130"/>
          <p:cNvPicPr preferRelativeResize="0"/>
          <p:nvPr/>
        </p:nvPicPr>
        <p:blipFill>
          <a:blip r:embed="rId3">
            <a:alphaModFix/>
          </a:blip>
          <a:stretch>
            <a:fillRect/>
          </a:stretch>
        </p:blipFill>
        <p:spPr>
          <a:xfrm>
            <a:off x="230125" y="1315250"/>
            <a:ext cx="1797774" cy="2654549"/>
          </a:xfrm>
          <a:prstGeom prst="rect">
            <a:avLst/>
          </a:prstGeom>
          <a:noFill/>
          <a:ln w="9525" cap="flat" cmpd="sng">
            <a:solidFill>
              <a:srgbClr val="4A86E8"/>
            </a:solidFill>
            <a:prstDash val="solid"/>
            <a:round/>
            <a:headEnd type="none" w="med" len="med"/>
            <a:tailEnd type="none" w="med" len="med"/>
          </a:ln>
        </p:spPr>
      </p:pic>
      <p:pic>
        <p:nvPicPr>
          <p:cNvPr id="131" name="Shape 131"/>
          <p:cNvPicPr preferRelativeResize="0"/>
          <p:nvPr/>
        </p:nvPicPr>
        <p:blipFill>
          <a:blip r:embed="rId4">
            <a:alphaModFix/>
          </a:blip>
          <a:stretch>
            <a:fillRect/>
          </a:stretch>
        </p:blipFill>
        <p:spPr>
          <a:xfrm>
            <a:off x="5153450" y="1754775"/>
            <a:ext cx="3829475" cy="1518900"/>
          </a:xfrm>
          <a:prstGeom prst="rect">
            <a:avLst/>
          </a:prstGeom>
          <a:noFill/>
          <a:ln w="9525" cap="flat" cmpd="sng">
            <a:solidFill>
              <a:srgbClr val="4A86E8"/>
            </a:solidFill>
            <a:prstDash val="solid"/>
            <a:round/>
            <a:headEnd type="none" w="med" len="med"/>
            <a:tailEnd type="none" w="med" len="med"/>
          </a:ln>
        </p:spPr>
      </p:pic>
      <p:pic>
        <p:nvPicPr>
          <p:cNvPr id="132" name="Shape 132"/>
          <p:cNvPicPr preferRelativeResize="0"/>
          <p:nvPr/>
        </p:nvPicPr>
        <p:blipFill>
          <a:blip r:embed="rId5">
            <a:alphaModFix/>
          </a:blip>
          <a:stretch>
            <a:fillRect/>
          </a:stretch>
        </p:blipFill>
        <p:spPr>
          <a:xfrm>
            <a:off x="2516062" y="1315250"/>
            <a:ext cx="2310299" cy="2654549"/>
          </a:xfrm>
          <a:prstGeom prst="rect">
            <a:avLst/>
          </a:prstGeom>
          <a:noFill/>
          <a:ln w="9525" cap="flat" cmpd="sng">
            <a:solidFill>
              <a:srgbClr val="4A86E8"/>
            </a:solidFill>
            <a:prstDash val="solid"/>
            <a:round/>
            <a:headEnd type="none" w="med" len="med"/>
            <a:tailEnd type="none" w="med" len="med"/>
          </a:ln>
        </p:spPr>
      </p:pic>
      <p:cxnSp>
        <p:nvCxnSpPr>
          <p:cNvPr id="133" name="Shape 133"/>
          <p:cNvCxnSpPr/>
          <p:nvPr/>
        </p:nvCxnSpPr>
        <p:spPr>
          <a:xfrm>
            <a:off x="1196675" y="2146100"/>
            <a:ext cx="1910099" cy="22800"/>
          </a:xfrm>
          <a:prstGeom prst="straightConnector1">
            <a:avLst/>
          </a:prstGeom>
          <a:noFill/>
          <a:ln w="76200" cap="flat" cmpd="sng">
            <a:solidFill>
              <a:srgbClr val="000000"/>
            </a:solidFill>
            <a:prstDash val="solid"/>
            <a:round/>
            <a:headEnd type="triangle" w="lg" len="lg"/>
            <a:tailEnd type="triangle" w="lg" len="lg"/>
          </a:ln>
        </p:spPr>
      </p:cxnSp>
      <p:cxnSp>
        <p:nvCxnSpPr>
          <p:cNvPr id="134" name="Shape 134"/>
          <p:cNvCxnSpPr/>
          <p:nvPr/>
        </p:nvCxnSpPr>
        <p:spPr>
          <a:xfrm>
            <a:off x="4202775" y="2146100"/>
            <a:ext cx="1910099" cy="22800"/>
          </a:xfrm>
          <a:prstGeom prst="straightConnector1">
            <a:avLst/>
          </a:prstGeom>
          <a:noFill/>
          <a:ln w="76200" cap="flat" cmpd="sng">
            <a:solidFill>
              <a:srgbClr val="000000"/>
            </a:solidFill>
            <a:prstDash val="solid"/>
            <a:round/>
            <a:headEnd type="triangle" w="lg" len="lg"/>
            <a:tailEnd type="triangle" w="lg" len="lg"/>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앱</a:t>
            </a:r>
            <a:r>
              <a:rPr lang="ko-KR" altLang="en-US" dirty="0" smtClean="0"/>
              <a:t> 프로그래밍</a:t>
            </a:r>
            <a:r>
              <a:rPr lang="en-US" altLang="ko-KR" dirty="0" smtClean="0"/>
              <a:t>, </a:t>
            </a:r>
            <a:r>
              <a:rPr lang="ko-KR" altLang="en-US" dirty="0" smtClean="0"/>
              <a:t>왜</a:t>
            </a:r>
            <a:r>
              <a:rPr lang="en-US" altLang="ko-KR" dirty="0" smtClean="0"/>
              <a:t>?</a:t>
            </a:r>
            <a:endParaRPr lang="ko-KR" altLang="en-US" dirty="0"/>
          </a:p>
        </p:txBody>
      </p:sp>
      <p:sp>
        <p:nvSpPr>
          <p:cNvPr id="3" name="내용 개체 틀 2"/>
          <p:cNvSpPr>
            <a:spLocks noGrp="1"/>
          </p:cNvSpPr>
          <p:nvPr>
            <p:ph idx="1"/>
          </p:nvPr>
        </p:nvSpPr>
        <p:spPr/>
        <p:txBody>
          <a:bodyPr/>
          <a:lstStyle/>
          <a:p>
            <a:r>
              <a:rPr lang="ko-KR" altLang="en-US" dirty="0" smtClean="0"/>
              <a:t>재미 있으니까</a:t>
            </a:r>
            <a:endParaRPr lang="en-US" altLang="ko-KR" dirty="0" smtClean="0"/>
          </a:p>
          <a:p>
            <a:r>
              <a:rPr lang="ko-KR" altLang="en-US" dirty="0" smtClean="0"/>
              <a:t>많이 사용하므로</a:t>
            </a:r>
            <a:r>
              <a:rPr lang="en-US" altLang="ko-KR" dirty="0" smtClean="0"/>
              <a:t>...</a:t>
            </a:r>
          </a:p>
          <a:p>
            <a:r>
              <a:rPr lang="ko-KR" altLang="en-US" dirty="0" smtClean="0"/>
              <a:t>프로그래머의 교양 과목</a:t>
            </a:r>
            <a:r>
              <a:rPr lang="en-US" altLang="ko-KR" dirty="0" smtClean="0"/>
              <a:t>!</a:t>
            </a:r>
          </a:p>
          <a:p>
            <a:r>
              <a:rPr lang="ko-KR" altLang="en-US" dirty="0" err="1" smtClean="0"/>
              <a:t>앱</a:t>
            </a:r>
            <a:r>
              <a:rPr lang="ko-KR" altLang="en-US" dirty="0" smtClean="0"/>
              <a:t> 프로그래밍을 알면 도움이 될 때가 많다</a:t>
            </a:r>
            <a:r>
              <a:rPr lang="en-US" altLang="ko-KR" dirty="0" smtClean="0"/>
              <a:t>(</a:t>
            </a:r>
            <a:r>
              <a:rPr lang="ko-KR" altLang="en-US" dirty="0" smtClean="0"/>
              <a:t>졸작 포함</a:t>
            </a:r>
            <a:r>
              <a:rPr lang="en-US" altLang="ko-KR" dirty="0" smtClean="0"/>
              <a:t>)</a:t>
            </a:r>
          </a:p>
        </p:txBody>
      </p:sp>
    </p:spTree>
    <p:extLst>
      <p:ext uri="{BB962C8B-B14F-4D97-AF65-F5344CB8AC3E}">
        <p14:creationId xmlns:p14="http://schemas.microsoft.com/office/powerpoint/2010/main" val="2442095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필수 사항</a:t>
            </a:r>
            <a:endParaRPr lang="ko-KR" altLang="en-US" dirty="0"/>
          </a:p>
        </p:txBody>
      </p:sp>
      <p:sp>
        <p:nvSpPr>
          <p:cNvPr id="3" name="텍스트 개체 틀 2"/>
          <p:cNvSpPr>
            <a:spLocks noGrp="1"/>
          </p:cNvSpPr>
          <p:nvPr>
            <p:ph idx="1"/>
          </p:nvPr>
        </p:nvSpPr>
        <p:spPr/>
        <p:txBody>
          <a:bodyPr/>
          <a:lstStyle/>
          <a:p>
            <a:r>
              <a:rPr lang="ko-KR" altLang="en-US" sz="2800" dirty="0" smtClean="0"/>
              <a:t>책을 읽을 것</a:t>
            </a:r>
            <a:r>
              <a:rPr lang="en-US" altLang="ko-KR" sz="2800" dirty="0" smtClean="0"/>
              <a:t>!</a:t>
            </a:r>
          </a:p>
          <a:p>
            <a:r>
              <a:rPr lang="ko-KR" altLang="en-US" sz="2800" dirty="0" err="1" smtClean="0"/>
              <a:t>구글</a:t>
            </a:r>
            <a:r>
              <a:rPr lang="ko-KR" altLang="en-US" sz="2800" dirty="0" smtClean="0"/>
              <a:t> 검색을 할 것</a:t>
            </a:r>
            <a:r>
              <a:rPr lang="en-US" altLang="ko-KR" sz="2800" dirty="0" smtClean="0"/>
              <a:t>!</a:t>
            </a:r>
          </a:p>
          <a:p>
            <a:r>
              <a:rPr lang="ko-KR" altLang="en-US" sz="2800" dirty="0" smtClean="0"/>
              <a:t>코드를 읽을 것</a:t>
            </a:r>
            <a:r>
              <a:rPr lang="en-US" altLang="ko-KR" sz="2800" dirty="0" smtClean="0"/>
              <a:t>!</a:t>
            </a:r>
          </a:p>
          <a:p>
            <a:r>
              <a:rPr lang="ko-KR" altLang="en-US" sz="2800" dirty="0" smtClean="0"/>
              <a:t>스스로 작성해 볼 것</a:t>
            </a:r>
            <a:r>
              <a:rPr lang="en-US" altLang="ko-KR" sz="2800" dirty="0" smtClean="0"/>
              <a:t>!</a:t>
            </a:r>
            <a:endParaRPr lang="ko-KR" altLang="en-US" sz="2800" dirty="0"/>
          </a:p>
        </p:txBody>
      </p:sp>
    </p:spTree>
    <p:extLst>
      <p:ext uri="{BB962C8B-B14F-4D97-AF65-F5344CB8AC3E}">
        <p14:creationId xmlns:p14="http://schemas.microsoft.com/office/powerpoint/2010/main" val="2401915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쪽지 시험</a:t>
            </a:r>
            <a:endParaRPr lang="ko-KR" altLang="en-US" dirty="0"/>
          </a:p>
        </p:txBody>
      </p:sp>
      <p:sp>
        <p:nvSpPr>
          <p:cNvPr id="3" name="텍스트 개체 틀 2"/>
          <p:cNvSpPr>
            <a:spLocks noGrp="1"/>
          </p:cNvSpPr>
          <p:nvPr>
            <p:ph idx="1"/>
          </p:nvPr>
        </p:nvSpPr>
        <p:spPr/>
        <p:txBody>
          <a:bodyPr>
            <a:normAutofit/>
          </a:bodyPr>
          <a:lstStyle/>
          <a:p>
            <a:r>
              <a:rPr lang="ko-KR" altLang="en-US" sz="2000" dirty="0" smtClean="0"/>
              <a:t>다음 주 첫 수업 시간에 쪽지시험을 봅니다</a:t>
            </a:r>
            <a:r>
              <a:rPr lang="en-US" altLang="ko-KR" sz="2000" dirty="0" smtClean="0"/>
              <a:t>.</a:t>
            </a:r>
          </a:p>
          <a:p>
            <a:r>
              <a:rPr lang="ko-KR" altLang="en-US" sz="2000" dirty="0" smtClean="0"/>
              <a:t>범위 </a:t>
            </a:r>
            <a:r>
              <a:rPr lang="en-US" altLang="ko-KR" sz="2000" dirty="0" smtClean="0"/>
              <a:t>1</a:t>
            </a:r>
            <a:r>
              <a:rPr lang="ko-KR" altLang="en-US" sz="2000" dirty="0" smtClean="0"/>
              <a:t>주</a:t>
            </a:r>
            <a:r>
              <a:rPr lang="en-US" altLang="ko-KR" sz="2000" dirty="0" smtClean="0"/>
              <a:t>, 2</a:t>
            </a:r>
            <a:r>
              <a:rPr lang="ko-KR" altLang="en-US" sz="2000" dirty="0" smtClean="0"/>
              <a:t>주 자료</a:t>
            </a:r>
            <a:r>
              <a:rPr lang="en-US" altLang="ko-KR" sz="2000" dirty="0" smtClean="0"/>
              <a:t>(</a:t>
            </a:r>
            <a:r>
              <a:rPr lang="ko-KR" altLang="en-US" sz="2000" dirty="0" smtClean="0"/>
              <a:t>교재</a:t>
            </a:r>
            <a:r>
              <a:rPr lang="en-US" altLang="ko-KR" sz="2000" dirty="0" smtClean="0"/>
              <a:t>, </a:t>
            </a:r>
            <a:r>
              <a:rPr lang="ko-KR" altLang="en-US" sz="2000" dirty="0" smtClean="0"/>
              <a:t>강의자료</a:t>
            </a:r>
            <a:r>
              <a:rPr lang="en-US" altLang="ko-KR" sz="2000" dirty="0" smtClean="0"/>
              <a:t>, </a:t>
            </a:r>
            <a:r>
              <a:rPr lang="ko-KR" altLang="en-US" sz="2000" dirty="0" smtClean="0"/>
              <a:t>강의홈페이지의 참고자료</a:t>
            </a:r>
            <a:r>
              <a:rPr lang="en-US" altLang="ko-KR" sz="2000" dirty="0" smtClean="0"/>
              <a:t>,</a:t>
            </a:r>
            <a:r>
              <a:rPr lang="ko-KR" altLang="en-US" sz="2000" dirty="0" smtClean="0"/>
              <a:t> </a:t>
            </a:r>
            <a:r>
              <a:rPr lang="en-US" altLang="ko-KR" sz="2000" dirty="0" smtClean="0"/>
              <a:t>1</a:t>
            </a:r>
            <a:r>
              <a:rPr lang="ko-KR" altLang="en-US" sz="2000" dirty="0" smtClean="0"/>
              <a:t>주 실습과제</a:t>
            </a:r>
            <a:r>
              <a:rPr lang="en-US" altLang="ko-KR" sz="2000" dirty="0" smtClean="0"/>
              <a:t>)</a:t>
            </a:r>
          </a:p>
          <a:p>
            <a:endParaRPr lang="ko-KR" altLang="en-US" sz="2000" dirty="0"/>
          </a:p>
        </p:txBody>
      </p:sp>
    </p:spTree>
    <p:extLst>
      <p:ext uri="{BB962C8B-B14F-4D97-AF65-F5344CB8AC3E}">
        <p14:creationId xmlns:p14="http://schemas.microsoft.com/office/powerpoint/2010/main" val="75614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교재</a:t>
            </a:r>
            <a:endParaRPr lang="ko-KR" altLang="en-US" dirty="0"/>
          </a:p>
        </p:txBody>
      </p:sp>
      <p:sp>
        <p:nvSpPr>
          <p:cNvPr id="3" name="텍스트 개체 틀 2"/>
          <p:cNvSpPr>
            <a:spLocks noGrp="1"/>
          </p:cNvSpPr>
          <p:nvPr>
            <p:ph idx="1"/>
          </p:nvPr>
        </p:nvSpPr>
        <p:spPr/>
        <p:txBody>
          <a:bodyPr/>
          <a:lstStyle/>
          <a:p>
            <a:r>
              <a:rPr lang="ko-KR" altLang="ko-KR" dirty="0" smtClean="0"/>
              <a:t>교재</a:t>
            </a:r>
            <a:r>
              <a:rPr lang="en-US" altLang="ko-KR" dirty="0" smtClean="0"/>
              <a:t> </a:t>
            </a:r>
            <a:r>
              <a:rPr lang="en-US" altLang="ko-KR" dirty="0"/>
              <a:t>: Do it! </a:t>
            </a:r>
            <a:r>
              <a:rPr lang="ko-KR" altLang="ko-KR" dirty="0" err="1"/>
              <a:t>안드로이드</a:t>
            </a:r>
            <a:r>
              <a:rPr lang="ko-KR" altLang="ko-KR" dirty="0"/>
              <a:t> </a:t>
            </a:r>
            <a:r>
              <a:rPr lang="ko-KR" altLang="ko-KR" dirty="0" err="1"/>
              <a:t>앱</a:t>
            </a:r>
            <a:r>
              <a:rPr lang="ko-KR" altLang="ko-KR" dirty="0"/>
              <a:t> 프로그래밍 </a:t>
            </a:r>
            <a:r>
              <a:rPr lang="ko-KR" altLang="ko-KR" dirty="0" smtClean="0"/>
              <a:t>개정</a:t>
            </a:r>
            <a:r>
              <a:rPr lang="en-US" altLang="ko-KR" dirty="0" smtClean="0"/>
              <a:t>4</a:t>
            </a:r>
            <a:r>
              <a:rPr lang="ko-KR" altLang="ko-KR" dirty="0" smtClean="0"/>
              <a:t>판</a:t>
            </a:r>
            <a:r>
              <a:rPr lang="en-US" altLang="ko-KR" dirty="0" smtClean="0"/>
              <a:t> </a:t>
            </a:r>
            <a:r>
              <a:rPr lang="en-US" altLang="ko-KR" dirty="0"/>
              <a:t>(</a:t>
            </a:r>
            <a:r>
              <a:rPr lang="ko-KR" altLang="ko-KR" dirty="0" err="1"/>
              <a:t>이지스</a:t>
            </a:r>
            <a:r>
              <a:rPr lang="ko-KR" altLang="ko-KR" dirty="0"/>
              <a:t> </a:t>
            </a:r>
            <a:r>
              <a:rPr lang="ko-KR" altLang="ko-KR" dirty="0" err="1"/>
              <a:t>퍼블리싱</a:t>
            </a:r>
            <a:r>
              <a:rPr lang="en-US" altLang="ko-KR" dirty="0"/>
              <a:t>, </a:t>
            </a:r>
            <a:r>
              <a:rPr lang="ko-KR" altLang="ko-KR" dirty="0"/>
              <a:t>정재곤 지음</a:t>
            </a:r>
            <a:r>
              <a:rPr lang="en-US" altLang="ko-KR" dirty="0" smtClean="0"/>
              <a:t>)</a:t>
            </a:r>
          </a:p>
          <a:p>
            <a:r>
              <a:rPr lang="en-US" altLang="ko-KR" dirty="0" smtClean="0">
                <a:hlinkClick r:id="rId2"/>
              </a:rPr>
              <a:t>https</a:t>
            </a:r>
            <a:r>
              <a:rPr lang="en-US" altLang="ko-KR" dirty="0">
                <a:hlinkClick r:id="rId2"/>
              </a:rPr>
              <a:t>://</a:t>
            </a:r>
            <a:r>
              <a:rPr lang="en-US" altLang="ko-KR" dirty="0" smtClean="0">
                <a:hlinkClick r:id="rId2"/>
              </a:rPr>
              <a:t>developer.android.com/develop/index.html</a:t>
            </a:r>
            <a:r>
              <a:rPr lang="ko-KR" altLang="en-US" dirty="0" smtClean="0"/>
              <a:t>에서 많은 정보를 얻을 수 있다</a:t>
            </a:r>
            <a:r>
              <a:rPr lang="en-US" altLang="ko-KR" dirty="0" smtClean="0"/>
              <a:t>. (API document </a:t>
            </a:r>
            <a:r>
              <a:rPr lang="ko-KR" altLang="en-US" dirty="0" smtClean="0"/>
              <a:t>포함</a:t>
            </a:r>
            <a:r>
              <a:rPr lang="en-US" altLang="ko-KR" dirty="0" smtClean="0"/>
              <a:t>)</a:t>
            </a:r>
          </a:p>
          <a:p>
            <a:endParaRPr lang="en-US" altLang="ko-KR" dirty="0"/>
          </a:p>
          <a:p>
            <a:endParaRPr lang="ko-KR" altLang="ko-KR" dirty="0"/>
          </a:p>
          <a:p>
            <a:endParaRPr lang="ko-KR" altLang="en-US" dirty="0"/>
          </a:p>
        </p:txBody>
      </p:sp>
    </p:spTree>
    <p:extLst>
      <p:ext uri="{BB962C8B-B14F-4D97-AF65-F5344CB8AC3E}">
        <p14:creationId xmlns:p14="http://schemas.microsoft.com/office/powerpoint/2010/main" val="422332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수업 효과</a:t>
            </a:r>
            <a:endParaRPr lang="ko-KR" altLang="en-US" dirty="0"/>
          </a:p>
        </p:txBody>
      </p:sp>
      <p:sp>
        <p:nvSpPr>
          <p:cNvPr id="3" name="텍스트 개체 틀 2"/>
          <p:cNvSpPr>
            <a:spLocks noGrp="1"/>
          </p:cNvSpPr>
          <p:nvPr>
            <p:ph idx="1"/>
          </p:nvPr>
        </p:nvSpPr>
        <p:spPr/>
        <p:txBody>
          <a:bodyPr/>
          <a:lstStyle/>
          <a:p>
            <a:r>
              <a:rPr lang="ko-KR" altLang="ko-KR" dirty="0" err="1"/>
              <a:t>앱</a:t>
            </a:r>
            <a:r>
              <a:rPr lang="ko-KR" altLang="ko-KR" dirty="0"/>
              <a:t> 아이디어가 떠올랐을 때 이를 구현하여 제품화할 수 있게 된다</a:t>
            </a:r>
            <a:r>
              <a:rPr lang="en-US" altLang="ko-KR" dirty="0"/>
              <a:t>.</a:t>
            </a:r>
            <a:endParaRPr lang="ko-KR" altLang="ko-KR" dirty="0"/>
          </a:p>
          <a:p>
            <a:r>
              <a:rPr lang="ko-KR" altLang="ko-KR" dirty="0"/>
              <a:t>구현한 </a:t>
            </a:r>
            <a:r>
              <a:rPr lang="ko-KR" altLang="ko-KR" dirty="0" err="1"/>
              <a:t>앱을</a:t>
            </a:r>
            <a:r>
              <a:rPr lang="ko-KR" altLang="ko-KR" dirty="0"/>
              <a:t> </a:t>
            </a:r>
            <a:r>
              <a:rPr lang="ko-KR" altLang="ko-KR" dirty="0" err="1"/>
              <a:t>앱</a:t>
            </a:r>
            <a:r>
              <a:rPr lang="ko-KR" altLang="ko-KR" dirty="0"/>
              <a:t> 마켓에 출시하여 사업화하거나 사회에 기여할 수 있게 된다</a:t>
            </a:r>
            <a:r>
              <a:rPr lang="en-US" altLang="ko-KR" dirty="0"/>
              <a:t>.</a:t>
            </a:r>
            <a:endParaRPr lang="ko-KR" altLang="ko-KR" dirty="0"/>
          </a:p>
          <a:p>
            <a:r>
              <a:rPr lang="ko-KR" altLang="ko-KR" dirty="0" err="1"/>
              <a:t>앱</a:t>
            </a:r>
            <a:r>
              <a:rPr lang="ko-KR" altLang="ko-KR" dirty="0"/>
              <a:t> 관련된 졸업작품을 구상할 때 기술적 타당성을 고려할 수 있게 되며 구현 난이도를 평가할 능력이 생긴다</a:t>
            </a:r>
            <a:r>
              <a:rPr lang="en-US" altLang="ko-KR" dirty="0"/>
              <a:t>.</a:t>
            </a:r>
            <a:endParaRPr lang="ko-KR" altLang="ko-KR" dirty="0"/>
          </a:p>
          <a:p>
            <a:r>
              <a:rPr lang="ko-KR" altLang="ko-KR" dirty="0"/>
              <a:t>큰 전산 시스템 개발에 참여할 때 </a:t>
            </a:r>
            <a:r>
              <a:rPr lang="ko-KR" altLang="ko-KR" dirty="0" err="1"/>
              <a:t>모바일</a:t>
            </a:r>
            <a:r>
              <a:rPr lang="ko-KR" altLang="ko-KR" dirty="0"/>
              <a:t> 인터페이스 부분을 담당할 능력을 갖춘다</a:t>
            </a:r>
            <a:r>
              <a:rPr lang="en-US" altLang="ko-KR" dirty="0"/>
              <a:t>.</a:t>
            </a:r>
            <a:endParaRPr lang="ko-KR" altLang="ko-KR" dirty="0"/>
          </a:p>
          <a:p>
            <a:r>
              <a:rPr lang="ko-KR" altLang="ko-KR" dirty="0"/>
              <a:t>주어진 </a:t>
            </a:r>
            <a:r>
              <a:rPr lang="en-US" altLang="ko-KR" dirty="0"/>
              <a:t>API</a:t>
            </a:r>
            <a:r>
              <a:rPr lang="ko-KR" altLang="ko-KR" dirty="0"/>
              <a:t>를 활용하고 응용하는 일반적인 프로그래밍 능력을 배양한다</a:t>
            </a:r>
            <a:r>
              <a:rPr lang="en-US" altLang="ko-KR" dirty="0"/>
              <a:t>.</a:t>
            </a:r>
            <a:endParaRPr lang="ko-KR" altLang="en-US" dirty="0"/>
          </a:p>
        </p:txBody>
      </p:sp>
    </p:spTree>
    <p:extLst>
      <p:ext uri="{BB962C8B-B14F-4D97-AF65-F5344CB8AC3E}">
        <p14:creationId xmlns:p14="http://schemas.microsoft.com/office/powerpoint/2010/main" val="338798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929098" y="548338"/>
            <a:ext cx="7208404" cy="3955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273844"/>
            <a:ext cx="2728325" cy="994172"/>
          </a:xfrm>
        </p:spPr>
        <p:txBody>
          <a:bodyPr>
            <a:normAutofit fontScale="90000"/>
          </a:bodyPr>
          <a:lstStyle/>
          <a:p>
            <a:r>
              <a:rPr lang="en-US" altLang="ko-KR" dirty="0" smtClean="0"/>
              <a:t>Home Screen</a:t>
            </a:r>
            <a:endParaRPr lang="ko-KR" altLang="en-US" dirty="0"/>
          </a:p>
        </p:txBody>
      </p:sp>
      <p:pic>
        <p:nvPicPr>
          <p:cNvPr id="1026" name="Picture 2" descr="http://www.cs.dartmouth.edu/~campbell/cs65/lecture02/images/homescree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55836" y="292775"/>
            <a:ext cx="2533895" cy="4502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2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78754" y="273844"/>
            <a:ext cx="2728325" cy="994172"/>
          </a:xfrm>
        </p:spPr>
        <p:txBody>
          <a:bodyPr>
            <a:normAutofit fontScale="90000"/>
          </a:bodyPr>
          <a:lstStyle/>
          <a:p>
            <a:r>
              <a:rPr lang="en-US" altLang="ko-KR" dirty="0" smtClean="0"/>
              <a:t>Recent Apps Screen</a:t>
            </a:r>
            <a:endParaRPr lang="ko-KR" altLang="en-US" dirty="0"/>
          </a:p>
        </p:txBody>
      </p:sp>
      <p:pic>
        <p:nvPicPr>
          <p:cNvPr id="3074" name="Picture 2" descr="http://www.cs.dartmouth.edu/~campbell/cs65/lecture02/images/recentapps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317" y="781599"/>
            <a:ext cx="213360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s.dartmouth.edu/~campbell/cs65/lecture02/images/allapps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898" y="770930"/>
            <a:ext cx="21336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78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91072" y="311422"/>
            <a:ext cx="5058166" cy="2331570"/>
          </a:xfrm>
        </p:spPr>
        <p:txBody>
          <a:bodyPr>
            <a:normAutofit/>
          </a:bodyPr>
          <a:lstStyle/>
          <a:p>
            <a:r>
              <a:rPr lang="en-US" altLang="ko-KR" dirty="0"/>
              <a:t>Status bar </a:t>
            </a:r>
            <a:r>
              <a:rPr lang="en-US" altLang="ko-KR" dirty="0" smtClean="0"/>
              <a:t/>
            </a:r>
            <a:br>
              <a:rPr lang="en-US" altLang="ko-KR" dirty="0" smtClean="0"/>
            </a:br>
            <a:r>
              <a:rPr lang="en-US" altLang="ko-KR" dirty="0" smtClean="0"/>
              <a:t>and Notification </a:t>
            </a:r>
            <a:br>
              <a:rPr lang="en-US" altLang="ko-KR" dirty="0" smtClean="0"/>
            </a:br>
            <a:r>
              <a:rPr lang="en-US" altLang="ko-KR" dirty="0" smtClean="0"/>
              <a:t>Screen</a:t>
            </a:r>
            <a:r>
              <a:rPr lang="en-US" altLang="ko-KR" b="1" dirty="0"/>
              <a:t/>
            </a:r>
            <a:br>
              <a:rPr lang="en-US" altLang="ko-KR" b="1" dirty="0"/>
            </a:br>
            <a:endParaRPr lang="ko-KR" altLang="en-US" dirty="0"/>
          </a:p>
        </p:txBody>
      </p:sp>
      <p:pic>
        <p:nvPicPr>
          <p:cNvPr id="4098" name="Picture 2" descr="http://www.cs.dartmouth.edu/~campbell/cs65/lecture02/images/notifications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485" y="611351"/>
            <a:ext cx="213360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s.dartmouth.edu/~campbell/cs65/lecture02/images/recentapps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19" y="611351"/>
            <a:ext cx="21336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34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53494" y="273844"/>
            <a:ext cx="5058166" cy="2331570"/>
          </a:xfrm>
        </p:spPr>
        <p:txBody>
          <a:bodyPr>
            <a:normAutofit/>
          </a:bodyPr>
          <a:lstStyle/>
          <a:p>
            <a:r>
              <a:rPr lang="en-US" altLang="ko-KR" dirty="0" smtClean="0"/>
              <a:t>Facebook UI</a:t>
            </a:r>
            <a:br>
              <a:rPr lang="en-US" altLang="ko-KR" dirty="0" smtClean="0"/>
            </a:br>
            <a:r>
              <a:rPr lang="en-US" altLang="ko-KR" dirty="0" smtClean="0"/>
              <a:t>Screen</a:t>
            </a:r>
            <a:r>
              <a:rPr lang="en-US" altLang="ko-KR" b="1" dirty="0"/>
              <a:t/>
            </a:r>
            <a:br>
              <a:rPr lang="en-US" altLang="ko-KR" b="1" dirty="0"/>
            </a:br>
            <a:endParaRPr lang="ko-KR" altLang="en-US" dirty="0"/>
          </a:p>
        </p:txBody>
      </p:sp>
      <p:pic>
        <p:nvPicPr>
          <p:cNvPr id="5122" name="Picture 2" descr="http://www.cs.dartmouth.edu/~campbell/cs65/lecture02/images/face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413" y="604598"/>
            <a:ext cx="21336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716248"/>
      </p:ext>
    </p:extLst>
  </p:cSld>
  <p:clrMapOvr>
    <a:masterClrMapping/>
  </p:clrMapOvr>
</p:sld>
</file>

<file path=ppt/theme/theme1.xml><?xml version="1.0" encoding="utf-8"?>
<a:theme xmlns:a="http://schemas.openxmlformats.org/drawingml/2006/main" name="강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TotalTime>
  <Words>598</Words>
  <Application>Microsoft Office PowerPoint</Application>
  <PresentationFormat>화면 슬라이드 쇼(16:9)</PresentationFormat>
  <Paragraphs>83</Paragraphs>
  <Slides>21</Slides>
  <Notes>4</Notes>
  <HiddenSlides>0</HiddenSlides>
  <MMClips>0</MMClips>
  <ScaleCrop>false</ScaleCrop>
  <HeadingPairs>
    <vt:vector size="6" baseType="variant">
      <vt:variant>
        <vt:lpstr>사용한 글꼴</vt:lpstr>
      </vt:variant>
      <vt:variant>
        <vt:i4>3</vt:i4>
      </vt:variant>
      <vt:variant>
        <vt:lpstr>테마</vt:lpstr>
      </vt:variant>
      <vt:variant>
        <vt:i4>2</vt:i4>
      </vt:variant>
      <vt:variant>
        <vt:lpstr>슬라이드 제목</vt:lpstr>
      </vt:variant>
      <vt:variant>
        <vt:i4>21</vt:i4>
      </vt:variant>
    </vt:vector>
  </HeadingPairs>
  <TitlesOfParts>
    <vt:vector size="26" baseType="lpstr">
      <vt:lpstr>Average</vt:lpstr>
      <vt:lpstr>Arial</vt:lpstr>
      <vt:lpstr>맑은 고딕</vt:lpstr>
      <vt:lpstr>강의</vt:lpstr>
      <vt:lpstr>1_Office 테마</vt:lpstr>
      <vt:lpstr>앱  프로그래밍</vt:lpstr>
      <vt:lpstr>앱 프로그래밍, 왜?</vt:lpstr>
      <vt:lpstr>교재</vt:lpstr>
      <vt:lpstr>수업 효과</vt:lpstr>
      <vt:lpstr>PowerPoint 프레젠테이션</vt:lpstr>
      <vt:lpstr>Home Screen</vt:lpstr>
      <vt:lpstr>Recent Apps Screen</vt:lpstr>
      <vt:lpstr>Status bar  and Notification  Screen </vt:lpstr>
      <vt:lpstr>Facebook UI Screen </vt:lpstr>
      <vt:lpstr>PowerPoint 프레젠테이션</vt:lpstr>
      <vt:lpstr>Some facts on Androids</vt:lpstr>
      <vt:lpstr>What's in an app: application components</vt:lpstr>
      <vt:lpstr>Android software</vt:lpstr>
      <vt:lpstr>Android  Framework    </vt:lpstr>
      <vt:lpstr>안드로이드 프로그램(앱) 특징</vt:lpstr>
      <vt:lpstr>안드로이드 프로그램(앱) 특징</vt:lpstr>
      <vt:lpstr>안드로이드 프로그램(앱) 특징</vt:lpstr>
      <vt:lpstr>안드로이드 프로그램(앱) 특징</vt:lpstr>
      <vt:lpstr>Views, controllers and models the MVC architecture</vt:lpstr>
      <vt:lpstr>필수 사항</vt:lpstr>
      <vt:lpstr>쪽지 시험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앱 프로그래밍</dc:title>
  <dc:creator>mirunamu</dc:creator>
  <cp:lastModifiedBy>정충교</cp:lastModifiedBy>
  <cp:revision>27</cp:revision>
  <dcterms:modified xsi:type="dcterms:W3CDTF">2017-03-07T06:52:12Z</dcterms:modified>
</cp:coreProperties>
</file>